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09" r:id="rId7"/>
    <p:sldId id="261" r:id="rId8"/>
    <p:sldId id="262" r:id="rId9"/>
    <p:sldId id="263" r:id="rId10"/>
    <p:sldId id="301" r:id="rId11"/>
    <p:sldId id="264" r:id="rId12"/>
    <p:sldId id="266" r:id="rId13"/>
    <p:sldId id="267" r:id="rId14"/>
    <p:sldId id="269" r:id="rId15"/>
    <p:sldId id="271" r:id="rId16"/>
    <p:sldId id="310" r:id="rId17"/>
    <p:sldId id="273" r:id="rId18"/>
    <p:sldId id="274" r:id="rId19"/>
    <p:sldId id="270" r:id="rId20"/>
    <p:sldId id="277" r:id="rId21"/>
    <p:sldId id="283" r:id="rId22"/>
    <p:sldId id="278" r:id="rId23"/>
    <p:sldId id="311" r:id="rId24"/>
    <p:sldId id="279" r:id="rId25"/>
    <p:sldId id="312" r:id="rId26"/>
    <p:sldId id="280" r:id="rId27"/>
    <p:sldId id="281" r:id="rId28"/>
    <p:sldId id="284" r:id="rId29"/>
    <p:sldId id="285" r:id="rId30"/>
    <p:sldId id="302" r:id="rId31"/>
    <p:sldId id="286" r:id="rId32"/>
    <p:sldId id="303" r:id="rId33"/>
    <p:sldId id="287" r:id="rId34"/>
    <p:sldId id="305" r:id="rId35"/>
    <p:sldId id="304" r:id="rId36"/>
    <p:sldId id="288" r:id="rId37"/>
    <p:sldId id="289" r:id="rId38"/>
    <p:sldId id="290" r:id="rId39"/>
    <p:sldId id="291" r:id="rId40"/>
    <p:sldId id="306" r:id="rId41"/>
    <p:sldId id="292" r:id="rId42"/>
    <p:sldId id="307" r:id="rId43"/>
    <p:sldId id="293" r:id="rId44"/>
    <p:sldId id="294" r:id="rId45"/>
    <p:sldId id="295" r:id="rId46"/>
    <p:sldId id="308" r:id="rId47"/>
    <p:sldId id="296" r:id="rId48"/>
    <p:sldId id="297" r:id="rId49"/>
    <p:sldId id="298" r:id="rId50"/>
    <p:sldId id="29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6A39E0-7B77-4E86-8854-33CE81D74968}">
          <p14:sldIdLst>
            <p14:sldId id="256"/>
          </p14:sldIdLst>
        </p14:section>
        <p14:section name="Untitled Section" id="{4B65F75E-ADF3-4A91-AC72-80E2C341FB83}">
          <p14:sldIdLst>
            <p14:sldId id="257"/>
            <p14:sldId id="258"/>
            <p14:sldId id="259"/>
            <p14:sldId id="260"/>
            <p14:sldId id="309"/>
            <p14:sldId id="261"/>
            <p14:sldId id="262"/>
            <p14:sldId id="263"/>
            <p14:sldId id="301"/>
            <p14:sldId id="264"/>
            <p14:sldId id="266"/>
            <p14:sldId id="267"/>
            <p14:sldId id="269"/>
            <p14:sldId id="271"/>
            <p14:sldId id="310"/>
            <p14:sldId id="273"/>
            <p14:sldId id="274"/>
            <p14:sldId id="270"/>
            <p14:sldId id="277"/>
            <p14:sldId id="283"/>
            <p14:sldId id="278"/>
            <p14:sldId id="311"/>
            <p14:sldId id="279"/>
            <p14:sldId id="312"/>
            <p14:sldId id="280"/>
            <p14:sldId id="281"/>
            <p14:sldId id="284"/>
            <p14:sldId id="285"/>
            <p14:sldId id="302"/>
            <p14:sldId id="286"/>
            <p14:sldId id="303"/>
            <p14:sldId id="287"/>
            <p14:sldId id="305"/>
            <p14:sldId id="304"/>
            <p14:sldId id="288"/>
            <p14:sldId id="289"/>
            <p14:sldId id="290"/>
            <p14:sldId id="291"/>
            <p14:sldId id="306"/>
            <p14:sldId id="292"/>
            <p14:sldId id="307"/>
            <p14:sldId id="293"/>
            <p14:sldId id="294"/>
            <p14:sldId id="295"/>
            <p14:sldId id="308"/>
            <p14:sldId id="296"/>
            <p14:sldId id="297"/>
            <p14:sldId id="298"/>
            <p14:sldId id="29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4660"/>
  </p:normalViewPr>
  <p:slideViewPr>
    <p:cSldViewPr snapToGrid="0">
      <p:cViewPr>
        <p:scale>
          <a:sx n="70" d="100"/>
          <a:sy n="70" d="100"/>
        </p:scale>
        <p:origin x="-72"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08BAE-9172-43F2-7BC6-381A28A5CA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D9B9DFE-A302-B9EF-00A7-A296014A0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15EFE7F-8A55-BAF2-61A1-1BE236C2AE2C}"/>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5" name="Footer Placeholder 4">
            <a:extLst>
              <a:ext uri="{FF2B5EF4-FFF2-40B4-BE49-F238E27FC236}">
                <a16:creationId xmlns:a16="http://schemas.microsoft.com/office/drawing/2014/main" xmlns="" id="{A6704F9F-178A-CF19-E17F-39B68C986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D57E261-9256-3BF5-2CAA-653253B14CF1}"/>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1141414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F19161-8E71-AE62-C904-0FB78E0DF3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D5B0321-8942-BA02-4B8A-F92E611AE6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A14534A-C111-0438-CC5B-5669401627A6}"/>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5" name="Footer Placeholder 4">
            <a:extLst>
              <a:ext uri="{FF2B5EF4-FFF2-40B4-BE49-F238E27FC236}">
                <a16:creationId xmlns:a16="http://schemas.microsoft.com/office/drawing/2014/main" xmlns="" id="{24BA54AA-43BA-F914-3382-C21492B19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BBDA96-77F4-84A7-6611-691D3B40C8CE}"/>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192766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EDC5987-92F8-9A81-99CD-C75ABC65D5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70E915D-7DAB-D0E8-19B4-A2E1CF0C05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C29952-EDB4-C06D-E1EC-96F73BFDAF06}"/>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5" name="Footer Placeholder 4">
            <a:extLst>
              <a:ext uri="{FF2B5EF4-FFF2-40B4-BE49-F238E27FC236}">
                <a16:creationId xmlns:a16="http://schemas.microsoft.com/office/drawing/2014/main" xmlns="" id="{FAB9678F-47BB-9B19-FF88-3C4F81061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477804F-8830-C490-2055-EDA8206E0938}"/>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225765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CF6204-4801-4F2E-ADB7-FD6E790226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E8469C-8B73-FA24-3C2B-9D6E5E020B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A52D18-A058-797F-8BB9-44DF6E210635}"/>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5" name="Footer Placeholder 4">
            <a:extLst>
              <a:ext uri="{FF2B5EF4-FFF2-40B4-BE49-F238E27FC236}">
                <a16:creationId xmlns:a16="http://schemas.microsoft.com/office/drawing/2014/main" xmlns="" id="{626DCA20-675B-693E-7788-72366C6E6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3130761-76EC-C174-A7F0-8F119B5D15A3}"/>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217166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39F1D-326F-9222-5F37-E01835F0F2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07580F1-90A1-A266-CD1C-5B23907F6F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8A35EE8-5CFE-6DC7-33C0-DC6D606851D6}"/>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5" name="Footer Placeholder 4">
            <a:extLst>
              <a:ext uri="{FF2B5EF4-FFF2-40B4-BE49-F238E27FC236}">
                <a16:creationId xmlns:a16="http://schemas.microsoft.com/office/drawing/2014/main" xmlns="" id="{6EA890C1-65B7-5AD5-74B6-A2AA3247A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596340-7F2B-6E24-ACE7-F3CE8566BF70}"/>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247542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82F6E-FFA7-11EF-6E87-15DA25987E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26C3F4-94B9-0A73-F686-DB3C57C1F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93D90E4-7E35-D246-CCB3-7E88AD2283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19FE989-A589-A81B-E06E-7226B2F97132}"/>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6" name="Footer Placeholder 5">
            <a:extLst>
              <a:ext uri="{FF2B5EF4-FFF2-40B4-BE49-F238E27FC236}">
                <a16:creationId xmlns:a16="http://schemas.microsoft.com/office/drawing/2014/main" xmlns="" id="{DDBB5E41-D4D3-E48B-860D-BF55EB88EB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3F1627-D7D9-27EB-205C-AB66457C933B}"/>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93494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EB69F5-9E19-A821-78B1-5FE208CB50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4998C02-CE59-48FC-7A33-390F0E640D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B5FEC5C-6FEB-129C-FC53-7DFAA31E3A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DBC52FE-F365-47EA-4CDA-0CC4DE162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A9BDBC5-CA4C-6D98-E0D4-3C49D71338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57146E0-4F55-D324-9B46-901B7CD5F27C}"/>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8" name="Footer Placeholder 7">
            <a:extLst>
              <a:ext uri="{FF2B5EF4-FFF2-40B4-BE49-F238E27FC236}">
                <a16:creationId xmlns:a16="http://schemas.microsoft.com/office/drawing/2014/main" xmlns="" id="{FF05098E-396C-E729-2D6B-A4CB4745B8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12DE9EC-DAF2-B5FB-D532-DE40FB23117C}"/>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352243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C69ED-1ADE-C87F-3D92-0B8D03E444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C0D5075-13E2-CBFE-B90A-A1E793C272D1}"/>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4" name="Footer Placeholder 3">
            <a:extLst>
              <a:ext uri="{FF2B5EF4-FFF2-40B4-BE49-F238E27FC236}">
                <a16:creationId xmlns:a16="http://schemas.microsoft.com/office/drawing/2014/main" xmlns="" id="{2AD909D7-B475-1691-38C7-A36D570717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204E35-60A4-ADB2-9364-658F7C1993E8}"/>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1011846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FB795F-4A7D-7767-4509-3A5CA9444E13}"/>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3" name="Footer Placeholder 2">
            <a:extLst>
              <a:ext uri="{FF2B5EF4-FFF2-40B4-BE49-F238E27FC236}">
                <a16:creationId xmlns:a16="http://schemas.microsoft.com/office/drawing/2014/main" xmlns="" id="{3D46A6B3-4DD9-35DB-EDCD-853AA4DB1D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C251826-69C3-4CF1-45E0-0E88A7185D47}"/>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277733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CD141B-BE6B-A0B9-39E0-BAF3CD3DC0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F9EBC07-380F-4032-91EC-A107D96F7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7CC85BF-E62D-3987-EFF2-BF07810B92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9F564DF-7FE7-4989-F68A-6ACADE2A73B1}"/>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6" name="Footer Placeholder 5">
            <a:extLst>
              <a:ext uri="{FF2B5EF4-FFF2-40B4-BE49-F238E27FC236}">
                <a16:creationId xmlns:a16="http://schemas.microsoft.com/office/drawing/2014/main" xmlns="" id="{9061C07E-CBB5-973D-A8C7-5EB1A3654D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31BD37-BC32-9CDA-8283-A548ADE62E54}"/>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282101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D6673-1994-CBEA-4241-A5819D21E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72EA853-8253-386D-5E27-026BFB4E97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5D5F1A1-3556-CCF0-7568-F160B5303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80A1015-D655-0156-AC7D-09C1A18E94B5}"/>
              </a:ext>
            </a:extLst>
          </p:cNvPr>
          <p:cNvSpPr>
            <a:spLocks noGrp="1"/>
          </p:cNvSpPr>
          <p:nvPr>
            <p:ph type="dt" sz="half" idx="10"/>
          </p:nvPr>
        </p:nvSpPr>
        <p:spPr/>
        <p:txBody>
          <a:bodyPr/>
          <a:lstStyle/>
          <a:p>
            <a:fld id="{D8EE3FF6-6B87-4B02-B3A6-47505157DA68}" type="datetimeFigureOut">
              <a:rPr lang="en-US" smtClean="0"/>
              <a:t>1/2/2023</a:t>
            </a:fld>
            <a:endParaRPr lang="en-US"/>
          </a:p>
        </p:txBody>
      </p:sp>
      <p:sp>
        <p:nvSpPr>
          <p:cNvPr id="6" name="Footer Placeholder 5">
            <a:extLst>
              <a:ext uri="{FF2B5EF4-FFF2-40B4-BE49-F238E27FC236}">
                <a16:creationId xmlns:a16="http://schemas.microsoft.com/office/drawing/2014/main" xmlns="" id="{7C942690-413A-A713-F11B-D73F5B2B5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576895-9113-3D7E-0DAA-0DC8637DEB76}"/>
              </a:ext>
            </a:extLst>
          </p:cNvPr>
          <p:cNvSpPr>
            <a:spLocks noGrp="1"/>
          </p:cNvSpPr>
          <p:nvPr>
            <p:ph type="sldNum" sz="quarter" idx="12"/>
          </p:nvPr>
        </p:nvSpPr>
        <p:spPr/>
        <p:txBody>
          <a:bodyPr/>
          <a:lstStyle/>
          <a:p>
            <a:fld id="{B58BE632-1100-4731-9477-F4069C980414}" type="slidenum">
              <a:rPr lang="en-US" smtClean="0"/>
              <a:t>‹#›</a:t>
            </a:fld>
            <a:endParaRPr lang="en-US"/>
          </a:p>
        </p:txBody>
      </p:sp>
    </p:spTree>
    <p:extLst>
      <p:ext uri="{BB962C8B-B14F-4D97-AF65-F5344CB8AC3E}">
        <p14:creationId xmlns:p14="http://schemas.microsoft.com/office/powerpoint/2010/main" val="198245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1265464-5040-E9A1-37A7-A253CFB0E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519F577-AD37-B4B7-324E-99F45DFA0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D35EC6-7604-8344-820C-DFA6DF20CD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E3FF6-6B87-4B02-B3A6-47505157DA68}" type="datetimeFigureOut">
              <a:rPr lang="en-US" smtClean="0"/>
              <a:t>1/2/2023</a:t>
            </a:fld>
            <a:endParaRPr lang="en-US"/>
          </a:p>
        </p:txBody>
      </p:sp>
      <p:sp>
        <p:nvSpPr>
          <p:cNvPr id="5" name="Footer Placeholder 4">
            <a:extLst>
              <a:ext uri="{FF2B5EF4-FFF2-40B4-BE49-F238E27FC236}">
                <a16:creationId xmlns:a16="http://schemas.microsoft.com/office/drawing/2014/main" xmlns="" id="{5DAA93E7-8BD3-D7D3-F72B-ED74328AE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60EC9D8-0BD0-98B6-6A4B-7586CBDA21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BE632-1100-4731-9477-F4069C980414}" type="slidenum">
              <a:rPr lang="en-US" smtClean="0"/>
              <a:t>‹#›</a:t>
            </a:fld>
            <a:endParaRPr lang="en-US"/>
          </a:p>
        </p:txBody>
      </p:sp>
    </p:spTree>
    <p:extLst>
      <p:ext uri="{BB962C8B-B14F-4D97-AF65-F5344CB8AC3E}">
        <p14:creationId xmlns:p14="http://schemas.microsoft.com/office/powerpoint/2010/main" val="147311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5EEBCC89-224F-CC1F-5129-DA01FAE23C2A}"/>
              </a:ext>
            </a:extLst>
          </p:cNvPr>
          <p:cNvSpPr>
            <a:spLocks noGrp="1"/>
          </p:cNvSpPr>
          <p:nvPr>
            <p:ph type="ctrTitle"/>
          </p:nvPr>
        </p:nvSpPr>
        <p:spPr>
          <a:xfrm>
            <a:off x="1524000" y="1122363"/>
            <a:ext cx="9144000" cy="2387600"/>
          </a:xfrm>
        </p:spPr>
        <p:txBody>
          <a:bodyPr>
            <a:normAutofit/>
          </a:bodyPr>
          <a:lstStyle/>
          <a:p>
            <a:r>
              <a:rPr lang="en-US" sz="4800" b="0" i="0" u="none" strike="noStrike" baseline="0" dirty="0">
                <a:latin typeface="Times New Roman" panose="02020603050405020304" pitchFamily="18" charset="0"/>
                <a:cs typeface="Times New Roman" panose="02020603050405020304" pitchFamily="18" charset="0"/>
              </a:rPr>
              <a:t>Acute-on-Chronic Liver Failure Clinical Guidelines</a:t>
            </a:r>
            <a:br>
              <a:rPr lang="en-US" sz="4800" b="0" i="0" u="none" strike="noStrike" baseline="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714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84550052-91D2-CD09-8BDC-C3167E249820}"/>
              </a:ext>
            </a:extLst>
          </p:cNvPr>
          <p:cNvSpPr txBox="1">
            <a:spLocks/>
          </p:cNvSpPr>
          <p:nvPr/>
        </p:nvSpPr>
        <p:spPr>
          <a:xfrm>
            <a:off x="568778" y="1180647"/>
            <a:ext cx="1092653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dirty="0">
                <a:latin typeface="Times New Roman" panose="02020603050405020304" pitchFamily="18" charset="0"/>
                <a:cs typeface="Times New Roman" panose="02020603050405020304" pitchFamily="18" charset="0"/>
              </a:rPr>
              <a:t>Patients with chronic liver disease may progress to cirrhosis. The onset of ascites, gastrointestinal bleeding, HE, and/or hepatorenal syndrome (HRS) defines decompensated cirrhosis. </a:t>
            </a:r>
          </a:p>
          <a:p>
            <a:pPr marL="0" indent="0" algn="just">
              <a:lnSpc>
                <a:spcPct val="150000"/>
              </a:lnSpc>
              <a:buNone/>
            </a:pPr>
            <a:r>
              <a:rPr lang="en-US" dirty="0">
                <a:latin typeface="Times New Roman" panose="02020603050405020304" pitchFamily="18" charset="0"/>
                <a:cs typeface="Times New Roman" panose="02020603050405020304" pitchFamily="18" charset="0"/>
              </a:rPr>
              <a:t>If precipitating events, such as </a:t>
            </a:r>
            <a:r>
              <a:rPr lang="en-US" dirty="0">
                <a:solidFill>
                  <a:srgbClr val="C00000"/>
                </a:solidFill>
                <a:latin typeface="Times New Roman" panose="02020603050405020304" pitchFamily="18" charset="0"/>
                <a:cs typeface="Times New Roman" panose="02020603050405020304" pitchFamily="18" charset="0"/>
              </a:rPr>
              <a:t>viral</a:t>
            </a:r>
            <a:r>
              <a:rPr lang="en-US" dirty="0">
                <a:latin typeface="Times New Roman" panose="02020603050405020304" pitchFamily="18" charset="0"/>
                <a:cs typeface="Times New Roman" panose="02020603050405020304" pitchFamily="18" charset="0"/>
              </a:rPr>
              <a:t> hepatitis, </a:t>
            </a:r>
            <a:r>
              <a:rPr lang="en-US" dirty="0">
                <a:solidFill>
                  <a:srgbClr val="C00000"/>
                </a:solidFill>
                <a:latin typeface="Times New Roman" panose="02020603050405020304" pitchFamily="18" charset="0"/>
                <a:cs typeface="Times New Roman" panose="02020603050405020304" pitchFamily="18" charset="0"/>
              </a:rPr>
              <a:t>drug-induced</a:t>
            </a:r>
            <a:r>
              <a:rPr lang="en-US" dirty="0">
                <a:latin typeface="Times New Roman" panose="02020603050405020304" pitchFamily="18" charset="0"/>
                <a:cs typeface="Times New Roman" panose="02020603050405020304" pitchFamily="18" charset="0"/>
              </a:rPr>
              <a:t> liver injury, and </a:t>
            </a:r>
            <a:r>
              <a:rPr lang="en-US" dirty="0">
                <a:solidFill>
                  <a:srgbClr val="C00000"/>
                </a:solidFill>
                <a:latin typeface="Times New Roman" panose="02020603050405020304" pitchFamily="18" charset="0"/>
                <a:cs typeface="Times New Roman" panose="02020603050405020304" pitchFamily="18" charset="0"/>
              </a:rPr>
              <a:t>alcohol-related</a:t>
            </a:r>
            <a:r>
              <a:rPr lang="en-US" dirty="0">
                <a:latin typeface="Times New Roman" panose="02020603050405020304" pitchFamily="18" charset="0"/>
                <a:cs typeface="Times New Roman" panose="02020603050405020304" pitchFamily="18" charset="0"/>
              </a:rPr>
              <a:t> hepatitis, are superimposed on chronic liver disease, the result may be hepatic and extrahepatic organ failure, termed acute-on-chronic liver failure or ACLF.</a:t>
            </a:r>
          </a:p>
        </p:txBody>
      </p:sp>
    </p:spTree>
    <p:extLst>
      <p:ext uri="{BB962C8B-B14F-4D97-AF65-F5344CB8AC3E}">
        <p14:creationId xmlns:p14="http://schemas.microsoft.com/office/powerpoint/2010/main" val="3605411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37970C3-E3A1-281E-A5D0-E35C5070581E}"/>
              </a:ext>
            </a:extLst>
          </p:cNvPr>
          <p:cNvSpPr>
            <a:spLocks noGrp="1"/>
          </p:cNvSpPr>
          <p:nvPr>
            <p:ph type="subTitle" idx="1"/>
          </p:nvPr>
        </p:nvSpPr>
        <p:spPr>
          <a:xfrm>
            <a:off x="285750" y="318407"/>
            <a:ext cx="11683093" cy="5233307"/>
          </a:xfrm>
        </p:spPr>
        <p:txBody>
          <a:bodyPr>
            <a:noAutofit/>
          </a:bodyPr>
          <a:lstStyle/>
          <a:p>
            <a:pPr algn="just">
              <a:lnSpc>
                <a:spcPct val="150000"/>
              </a:lnSpc>
            </a:pPr>
            <a:r>
              <a:rPr lang="en-US" sz="2300" b="0" i="0" u="none" strike="noStrike" baseline="0" dirty="0" smtClean="0">
                <a:latin typeface="Times New Roman" panose="02020603050405020304" pitchFamily="18" charset="0"/>
                <a:cs typeface="Times New Roman" panose="02020603050405020304" pitchFamily="18" charset="0"/>
              </a:rPr>
              <a:t> </a:t>
            </a:r>
            <a:r>
              <a:rPr lang="en-US" sz="2800" b="0" i="0" u="none" strike="noStrike" baseline="0" dirty="0" smtClean="0">
                <a:latin typeface="Times New Roman" panose="02020603050405020304" pitchFamily="18" charset="0"/>
                <a:cs typeface="Times New Roman" panose="02020603050405020304" pitchFamily="18" charset="0"/>
              </a:rPr>
              <a:t>The </a:t>
            </a:r>
            <a:r>
              <a:rPr lang="en-US" sz="2800" b="0" i="0" u="none" strike="noStrike" baseline="0" dirty="0">
                <a:latin typeface="Times New Roman" panose="02020603050405020304" pitchFamily="18" charset="0"/>
                <a:cs typeface="Times New Roman" panose="02020603050405020304" pitchFamily="18" charset="0"/>
              </a:rPr>
              <a:t>common features in all current definitions of ACLF include </a:t>
            </a:r>
            <a:r>
              <a:rPr lang="en-US" sz="2800"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rapid worsening of chronic liver </a:t>
            </a:r>
            <a:r>
              <a:rPr lang="en-US" sz="2800" b="0" i="0" u="none" strike="noStrike" baseline="0" dirty="0">
                <a:latin typeface="Times New Roman" panose="02020603050405020304" pitchFamily="18" charset="0"/>
                <a:cs typeface="Times New Roman" panose="02020603050405020304" pitchFamily="18" charset="0"/>
              </a:rPr>
              <a:t>disease and </a:t>
            </a:r>
            <a:r>
              <a:rPr lang="en-US" sz="2800"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high risk of mortality.</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none of the definitions requires the potential for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reversibility</a:t>
            </a:r>
            <a:r>
              <a:rPr lang="en-US" sz="2800" b="0" i="0" u="none" strike="noStrike" baseline="0" dirty="0">
                <a:latin typeface="Times New Roman" panose="02020603050405020304" pitchFamily="18" charset="0"/>
                <a:cs typeface="Times New Roman" panose="02020603050405020304" pitchFamily="18" charset="0"/>
              </a:rPr>
              <a:t> of liver failure, which is the hallmark of an “acute on-chronic” condition as opposed to chronic end-stage disea</a:t>
            </a:r>
            <a:r>
              <a:rPr lang="en-US" sz="2800" dirty="0">
                <a:latin typeface="Times New Roman" panose="02020603050405020304" pitchFamily="18" charset="0"/>
                <a:cs typeface="Times New Roman" panose="02020603050405020304" pitchFamily="18" charset="0"/>
              </a:rPr>
              <a:t>se</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acute liver failure requires coagulopathy, HE, and hepatic failure for diagnosis, whereas in ACLF, especially with the CLIF definition, the diagnosis can be made in the absence of coagulopathy, HE, and hepatic failure.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444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2BE509-E704-F51E-098B-DF9D447F8BCB}"/>
              </a:ext>
            </a:extLst>
          </p:cNvPr>
          <p:cNvPicPr>
            <a:picLocks noChangeAspect="1"/>
          </p:cNvPicPr>
          <p:nvPr/>
        </p:nvPicPr>
        <p:blipFill>
          <a:blip r:embed="rId2"/>
          <a:stretch>
            <a:fillRect/>
          </a:stretch>
        </p:blipFill>
        <p:spPr>
          <a:xfrm>
            <a:off x="464024" y="422972"/>
            <a:ext cx="10836322" cy="6146432"/>
          </a:xfrm>
          <a:prstGeom prst="rect">
            <a:avLst/>
          </a:prstGeom>
        </p:spPr>
      </p:pic>
    </p:spTree>
    <p:extLst>
      <p:ext uri="{BB962C8B-B14F-4D97-AF65-F5344CB8AC3E}">
        <p14:creationId xmlns:p14="http://schemas.microsoft.com/office/powerpoint/2010/main" val="2959763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7B791-030C-4A9D-4E59-4C260DFD4ACB}"/>
              </a:ext>
            </a:extLst>
          </p:cNvPr>
          <p:cNvSpPr>
            <a:spLocks noGrp="1"/>
          </p:cNvSpPr>
          <p:nvPr>
            <p:ph type="ctrTitle"/>
          </p:nvPr>
        </p:nvSpPr>
        <p:spPr>
          <a:xfrm>
            <a:off x="1072243" y="1036865"/>
            <a:ext cx="9914164" cy="571500"/>
          </a:xfrm>
        </p:spPr>
        <p:txBody>
          <a:bodyPr>
            <a:noAutofit/>
          </a:bodyPr>
          <a:lstStyle/>
          <a:p>
            <a:r>
              <a:rPr lang="en-US" sz="3200" b="0" i="0" u="none" strike="noStrike" baseline="0" dirty="0">
                <a:solidFill>
                  <a:srgbClr val="EF3124"/>
                </a:solidFill>
                <a:latin typeface="AdvTT6dfc8da3"/>
              </a:rPr>
              <a:t>DIAGNOSTIC AND PROGNOSTIC BIOMARKERS FOR ACLF</a:t>
            </a:r>
            <a:br>
              <a:rPr lang="en-US" sz="3200" b="0" i="0" u="none" strike="noStrike" baseline="0" dirty="0">
                <a:solidFill>
                  <a:srgbClr val="EF3124"/>
                </a:solidFill>
                <a:latin typeface="AdvTT6dfc8da3"/>
              </a:rPr>
            </a:br>
            <a:endParaRPr lang="en-US" sz="3200" dirty="0"/>
          </a:p>
        </p:txBody>
      </p:sp>
      <p:sp>
        <p:nvSpPr>
          <p:cNvPr id="3" name="Subtitle 2">
            <a:extLst>
              <a:ext uri="{FF2B5EF4-FFF2-40B4-BE49-F238E27FC236}">
                <a16:creationId xmlns:a16="http://schemas.microsoft.com/office/drawing/2014/main" xmlns="" id="{2DAF4764-6755-BED5-01C7-804EBECB8A47}"/>
              </a:ext>
            </a:extLst>
          </p:cNvPr>
          <p:cNvSpPr>
            <a:spLocks noGrp="1"/>
          </p:cNvSpPr>
          <p:nvPr>
            <p:ph type="subTitle" idx="1"/>
          </p:nvPr>
        </p:nvSpPr>
        <p:spPr>
          <a:xfrm>
            <a:off x="424543" y="857250"/>
            <a:ext cx="11209564" cy="5617029"/>
          </a:xfrm>
        </p:spPr>
        <p:txBody>
          <a:bodyPr>
            <a:noAutofit/>
          </a:bodyPr>
          <a:lstStyle/>
          <a:p>
            <a:pPr algn="just">
              <a:lnSpc>
                <a:spcPct val="150000"/>
              </a:lnSpc>
            </a:pPr>
            <a:r>
              <a:rPr lang="en-US" sz="3200" b="0" i="0" u="none" strike="noStrike" baseline="0" dirty="0" smtClean="0">
                <a:latin typeface="Times New Roman" panose="02020603050405020304" pitchFamily="18" charset="0"/>
                <a:cs typeface="Times New Roman" panose="02020603050405020304" pitchFamily="18" charset="0"/>
              </a:rPr>
              <a:t>The </a:t>
            </a:r>
            <a:r>
              <a:rPr lang="en-US" sz="3200" b="0" i="0" u="none" strike="noStrike" baseline="0" dirty="0">
                <a:latin typeface="Times New Roman" panose="02020603050405020304" pitchFamily="18" charset="0"/>
                <a:cs typeface="Times New Roman" panose="02020603050405020304" pitchFamily="18" charset="0"/>
              </a:rPr>
              <a:t>lack of objective biomarkers has hampered the diagnosis of ACLF beyond organ failures, which occur too late in the natural history of disease. There is a growing body of evidence that patients with ACLF have an</a:t>
            </a:r>
            <a:r>
              <a:rPr lang="en-US" sz="3200" b="0" i="0" u="none" strike="noStrike" baseline="0" dirty="0">
                <a:solidFill>
                  <a:srgbClr val="C00000"/>
                </a:solidFill>
                <a:latin typeface="Times New Roman" panose="02020603050405020304" pitchFamily="18" charset="0"/>
                <a:cs typeface="Times New Roman" panose="02020603050405020304" pitchFamily="18" charset="0"/>
              </a:rPr>
              <a:t> altered gut microbiota</a:t>
            </a:r>
            <a:r>
              <a:rPr lang="en-US" sz="3200" b="0" i="0" u="none" strike="noStrike" baseline="0" dirty="0">
                <a:latin typeface="Times New Roman" panose="02020603050405020304" pitchFamily="18" charset="0"/>
                <a:cs typeface="Times New Roman" panose="02020603050405020304" pitchFamily="18" charset="0"/>
              </a:rPr>
              <a:t> compared with those without ACLF, but the overlaps and confounders and lack of differentiation between other patients who need critical care remain an issue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446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63033A-469B-3D19-D0D9-C5F93352E671}"/>
              </a:ext>
            </a:extLst>
          </p:cNvPr>
          <p:cNvSpPr>
            <a:spLocks noGrp="1"/>
          </p:cNvSpPr>
          <p:nvPr>
            <p:ph type="ctrTitle"/>
          </p:nvPr>
        </p:nvSpPr>
        <p:spPr>
          <a:xfrm>
            <a:off x="498021" y="1502229"/>
            <a:ext cx="11193236" cy="2007734"/>
          </a:xfrm>
        </p:spPr>
        <p:txBody>
          <a:bodyPr>
            <a:normAutofit/>
          </a:bodyPr>
          <a:lstStyle/>
          <a:p>
            <a:r>
              <a:rPr lang="en-US" sz="4800" b="1" i="0" u="none" strike="noStrike" baseline="0" dirty="0">
                <a:solidFill>
                  <a:srgbClr val="EF3124"/>
                </a:solidFill>
                <a:latin typeface="Times New Roman" panose="02020603050405020304" pitchFamily="18" charset="0"/>
                <a:cs typeface="Times New Roman" panose="02020603050405020304" pitchFamily="18" charset="0"/>
              </a:rPr>
              <a:t>INDIVIDUAL ORGAN FAILURE RELATED</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441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0FEE8816-295E-478D-1AE1-BD08E6110A45}"/>
              </a:ext>
            </a:extLst>
          </p:cNvPr>
          <p:cNvSpPr>
            <a:spLocks noGrp="1"/>
          </p:cNvSpPr>
          <p:nvPr>
            <p:ph type="subTitle" idx="1"/>
          </p:nvPr>
        </p:nvSpPr>
        <p:spPr>
          <a:xfrm>
            <a:off x="291193" y="840921"/>
            <a:ext cx="11449050" cy="5388429"/>
          </a:xfrm>
        </p:spPr>
        <p:txBody>
          <a:bodyPr>
            <a:noAutofit/>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Brain failure is three definition and is defined as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grade 3 or 4 H</a:t>
            </a:r>
            <a:r>
              <a:rPr lang="en-US" sz="2800" b="0" i="0" u="none" strike="noStrike" baseline="0" dirty="0">
                <a:solidFill>
                  <a:srgbClr val="FF0000"/>
                </a:solidFill>
                <a:latin typeface="Times New Roman" panose="02020603050405020304" pitchFamily="18" charset="0"/>
                <a:cs typeface="Times New Roman" panose="02020603050405020304" pitchFamily="18" charset="0"/>
              </a:rPr>
              <a:t>E</a:t>
            </a:r>
            <a:r>
              <a:rPr lang="en-US" sz="2800" b="0" i="0" u="none" strike="noStrike" baseline="0" dirty="0">
                <a:latin typeface="Times New Roman" panose="02020603050405020304" pitchFamily="18" charset="0"/>
                <a:cs typeface="Times New Roman" panose="02020603050405020304" pitchFamily="18" charset="0"/>
              </a:rPr>
              <a:t>.</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the larger North American study also showed that grade III/IV HE, regardless of other organ failures, was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independently associated with mortality</a:t>
            </a:r>
            <a:r>
              <a:rPr lang="en-US" sz="2800" b="0" i="0" u="none" strike="noStrike" baseline="0" dirty="0">
                <a:latin typeface="Times New Roman" panose="02020603050405020304" pitchFamily="18" charset="0"/>
                <a:cs typeface="Times New Roman" panose="02020603050405020304" pitchFamily="18" charset="0"/>
              </a:rPr>
              <a:t>. This demonstrates that brain failure is an independent prognostic marker in hospitalized patients with cirrhosis. </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the pathogenesis of HE is related to hyperammonemia, systemic inflammation, and gut microbial dysbiosis in the setting of precipitating factors</a:t>
            </a:r>
            <a:r>
              <a:rPr lang="en-US" sz="2800" b="0" i="0" u="none" strike="noStrike" baseline="0" dirty="0" smtClean="0">
                <a:latin typeface="Times New Roman" panose="02020603050405020304" pitchFamily="18" charset="0"/>
                <a:cs typeface="Times New Roman" panose="02020603050405020304" pitchFamily="18" charset="0"/>
              </a:rPr>
              <a:t>.</a:t>
            </a:r>
            <a:endParaRPr lang="en-US" sz="2800" b="0" i="0" u="none" strike="noStrike" baseline="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F6D856AC-B733-930D-EF81-CA019253EB88}"/>
              </a:ext>
            </a:extLst>
          </p:cNvPr>
          <p:cNvSpPr>
            <a:spLocks noGrp="1"/>
          </p:cNvSpPr>
          <p:nvPr>
            <p:ph type="ctrTitle"/>
          </p:nvPr>
        </p:nvSpPr>
        <p:spPr>
          <a:xfrm>
            <a:off x="2699657" y="248784"/>
            <a:ext cx="6354536" cy="592137"/>
          </a:xfrm>
        </p:spPr>
        <p:txBody>
          <a:bodyPr>
            <a:normAutofit fontScale="90000"/>
          </a:bodyPr>
          <a:lstStyle/>
          <a:p>
            <a:r>
              <a:rPr lang="en-US" dirty="0">
                <a:latin typeface="Times New Roman" panose="02020603050405020304" pitchFamily="18" charset="0"/>
                <a:cs typeface="Times New Roman" panose="02020603050405020304" pitchFamily="18" charset="0"/>
              </a:rPr>
              <a:t>Brain</a:t>
            </a:r>
          </a:p>
        </p:txBody>
      </p:sp>
    </p:spTree>
    <p:extLst>
      <p:ext uri="{BB962C8B-B14F-4D97-AF65-F5344CB8AC3E}">
        <p14:creationId xmlns:p14="http://schemas.microsoft.com/office/powerpoint/2010/main" val="2802185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842" y="1099109"/>
            <a:ext cx="10263115" cy="4524315"/>
          </a:xfrm>
          <a:prstGeom prst="rect">
            <a:avLst/>
          </a:prstGeom>
        </p:spPr>
        <p:txBody>
          <a:bodyPr wrap="square">
            <a:spAutoFit/>
          </a:bodyPr>
          <a:lstStyle/>
          <a:p>
            <a:pPr algn="just">
              <a:lnSpc>
                <a:spcPct val="150000"/>
              </a:lnSpc>
            </a:pPr>
            <a:r>
              <a:rPr lang="en-US" sz="3200" dirty="0">
                <a:latin typeface="Times New Roman" panose="02020603050405020304" pitchFamily="18" charset="0"/>
                <a:cs typeface="Times New Roman" panose="02020603050405020304" pitchFamily="18" charset="0"/>
              </a:rPr>
              <a:t>These factors are often worsened by concomitant medications such as </a:t>
            </a:r>
            <a:r>
              <a:rPr lang="en-US" sz="3200" dirty="0">
                <a:solidFill>
                  <a:srgbClr val="C00000"/>
                </a:solidFill>
                <a:latin typeface="Times New Roman" panose="02020603050405020304" pitchFamily="18" charset="0"/>
                <a:cs typeface="Times New Roman" panose="02020603050405020304" pitchFamily="18" charset="0"/>
              </a:rPr>
              <a:t>opioids</a:t>
            </a:r>
            <a:r>
              <a:rPr lang="en-US" sz="3200" dirty="0">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benzodiazepines</a:t>
            </a:r>
            <a:r>
              <a:rPr lang="en-US" sz="3200" dirty="0">
                <a:latin typeface="Times New Roman" panose="02020603050405020304" pitchFamily="18" charset="0"/>
                <a:cs typeface="Times New Roman" panose="02020603050405020304" pitchFamily="18" charset="0"/>
              </a:rPr>
              <a:t>, and proton pump inhibitors (</a:t>
            </a:r>
            <a:r>
              <a:rPr lang="en-US" sz="3200" dirty="0">
                <a:solidFill>
                  <a:srgbClr val="C00000"/>
                </a:solidFill>
                <a:latin typeface="Times New Roman" panose="02020603050405020304" pitchFamily="18" charset="0"/>
                <a:cs typeface="Times New Roman" panose="02020603050405020304" pitchFamily="18" charset="0"/>
              </a:rPr>
              <a:t>PPIs</a:t>
            </a:r>
            <a:r>
              <a:rPr lang="en-US" sz="3200" dirty="0">
                <a:latin typeface="Times New Roman" panose="02020603050405020304" pitchFamily="18" charset="0"/>
                <a:cs typeface="Times New Roman" panose="02020603050405020304" pitchFamily="18" charset="0"/>
              </a:rPr>
              <a:t>) and by </a:t>
            </a:r>
            <a:r>
              <a:rPr lang="en-US" sz="3200" dirty="0">
                <a:solidFill>
                  <a:srgbClr val="C00000"/>
                </a:solidFill>
                <a:latin typeface="Times New Roman" panose="02020603050405020304" pitchFamily="18" charset="0"/>
                <a:cs typeface="Times New Roman" panose="02020603050405020304" pitchFamily="18" charset="0"/>
              </a:rPr>
              <a:t>infections</a:t>
            </a:r>
            <a:r>
              <a:rPr lang="en-US" sz="3200" dirty="0">
                <a:latin typeface="Times New Roman" panose="02020603050405020304" pitchFamily="18" charset="0"/>
                <a:cs typeface="Times New Roman" panose="02020603050405020304" pitchFamily="18" charset="0"/>
              </a:rPr>
              <a:t>. </a:t>
            </a:r>
          </a:p>
          <a:p>
            <a:pPr algn="just">
              <a:lnSpc>
                <a:spcPct val="150000"/>
              </a:lnSpc>
            </a:pPr>
            <a:r>
              <a:rPr lang="en-US" sz="3200" dirty="0">
                <a:solidFill>
                  <a:srgbClr val="000000"/>
                </a:solidFill>
                <a:latin typeface="Times New Roman" panose="02020603050405020304" pitchFamily="18" charset="0"/>
                <a:cs typeface="Times New Roman" panose="02020603050405020304" pitchFamily="18" charset="0"/>
              </a:rPr>
              <a:t>These alternative or synergistic causes of altered mental status are important to exclude before assuming that all mental status alteration in patients with cirrhosis is HE </a:t>
            </a:r>
            <a:endParaRPr lang="en-US" sz="3200"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F6D856AC-B733-930D-EF81-CA019253EB88}"/>
              </a:ext>
            </a:extLst>
          </p:cNvPr>
          <p:cNvSpPr txBox="1">
            <a:spLocks/>
          </p:cNvSpPr>
          <p:nvPr/>
        </p:nvSpPr>
        <p:spPr>
          <a:xfrm>
            <a:off x="4159966" y="248783"/>
            <a:ext cx="6354536" cy="59213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latin typeface="Times New Roman" panose="02020603050405020304" pitchFamily="18" charset="0"/>
                <a:cs typeface="Times New Roman" panose="02020603050405020304" pitchFamily="18" charset="0"/>
              </a:rPr>
              <a:t>Brain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709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B9D2D1B-4704-2EE7-57F5-038F60A0FC2F}"/>
              </a:ext>
            </a:extLst>
          </p:cNvPr>
          <p:cNvSpPr>
            <a:spLocks noGrp="1"/>
          </p:cNvSpPr>
          <p:nvPr>
            <p:ph type="subTitle" idx="1"/>
          </p:nvPr>
        </p:nvSpPr>
        <p:spPr>
          <a:xfrm>
            <a:off x="400049" y="971549"/>
            <a:ext cx="11225893" cy="5404757"/>
          </a:xfrm>
        </p:spPr>
        <p:txBody>
          <a:bodyPr>
            <a:normAutofit/>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For any patient with cirrhosis admitted with altered mental status, the following 4 steps need to be undertaken: </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a:t>
            </a:r>
            <a:r>
              <a:rPr lang="en-US" sz="2800" b="0" i="0" u="none" strike="noStrike" baseline="0" dirty="0" err="1">
                <a:latin typeface="Times New Roman" panose="02020603050405020304" pitchFamily="18" charset="0"/>
                <a:cs typeface="Times New Roman" panose="02020603050405020304" pitchFamily="18" charset="0"/>
              </a:rPr>
              <a:t>i</a:t>
            </a:r>
            <a:r>
              <a:rPr lang="en-US" sz="2800" b="0" i="0" u="none" strike="noStrike" baseline="0" dirty="0">
                <a:latin typeface="Times New Roman" panose="02020603050405020304" pitchFamily="18" charset="0"/>
                <a:cs typeface="Times New Roman" panose="02020603050405020304" pitchFamily="18" charset="0"/>
              </a:rPr>
              <a:t>) airway management to prevent aspiration pneumonia</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(ii) confirmation whether the condition is HE (or search for alternative causes as necessary)</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(iii) management of precipitating factors</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(iv) empirical therapy for HE</a:t>
            </a:r>
          </a:p>
          <a:p>
            <a:pPr algn="just">
              <a:lnSpc>
                <a:spcPct val="150000"/>
              </a:lnSpc>
            </a:pPr>
            <a:endParaRPr lang="en-US" sz="2800" b="0" i="0" u="none" strike="noStrike" baseline="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08766E74-A4E8-152E-9D4E-724B6042C0A3}"/>
              </a:ext>
            </a:extLst>
          </p:cNvPr>
          <p:cNvSpPr>
            <a:spLocks noGrp="1"/>
          </p:cNvSpPr>
          <p:nvPr>
            <p:ph type="ctrTitle"/>
          </p:nvPr>
        </p:nvSpPr>
        <p:spPr>
          <a:xfrm>
            <a:off x="2699657" y="248784"/>
            <a:ext cx="6354536" cy="592137"/>
          </a:xfrm>
        </p:spPr>
        <p:txBody>
          <a:bodyPr>
            <a:normAutofit fontScale="90000"/>
          </a:bodyPr>
          <a:lstStyle/>
          <a:p>
            <a:r>
              <a:rPr lang="en-US" dirty="0">
                <a:latin typeface="Times New Roman" panose="02020603050405020304" pitchFamily="18" charset="0"/>
                <a:cs typeface="Times New Roman" panose="02020603050405020304" pitchFamily="18" charset="0"/>
              </a:rPr>
              <a:t>Brain</a:t>
            </a:r>
          </a:p>
        </p:txBody>
      </p:sp>
    </p:spTree>
    <p:extLst>
      <p:ext uri="{BB962C8B-B14F-4D97-AF65-F5344CB8AC3E}">
        <p14:creationId xmlns:p14="http://schemas.microsoft.com/office/powerpoint/2010/main" val="3870113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858EE96-E9AF-F820-A706-113869F01053}"/>
              </a:ext>
            </a:extLst>
          </p:cNvPr>
          <p:cNvPicPr>
            <a:picLocks noChangeAspect="1"/>
          </p:cNvPicPr>
          <p:nvPr/>
        </p:nvPicPr>
        <p:blipFill>
          <a:blip r:embed="rId2"/>
          <a:stretch>
            <a:fillRect/>
          </a:stretch>
        </p:blipFill>
        <p:spPr>
          <a:xfrm>
            <a:off x="136478" y="301844"/>
            <a:ext cx="10517915" cy="5890388"/>
          </a:xfrm>
          <a:prstGeom prst="rect">
            <a:avLst/>
          </a:prstGeom>
        </p:spPr>
      </p:pic>
    </p:spTree>
    <p:extLst>
      <p:ext uri="{BB962C8B-B14F-4D97-AF65-F5344CB8AC3E}">
        <p14:creationId xmlns:p14="http://schemas.microsoft.com/office/powerpoint/2010/main" val="1244932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16C9FA-D74E-2C02-C10A-C9C257C47B11}"/>
              </a:ext>
            </a:extLst>
          </p:cNvPr>
          <p:cNvSpPr>
            <a:spLocks noGrp="1"/>
          </p:cNvSpPr>
          <p:nvPr>
            <p:ph type="ctrTitle"/>
          </p:nvPr>
        </p:nvSpPr>
        <p:spPr>
          <a:xfrm>
            <a:off x="2699657" y="248784"/>
            <a:ext cx="6354536" cy="592137"/>
          </a:xfrm>
        </p:spPr>
        <p:txBody>
          <a:bodyPr>
            <a:normAutofit fontScale="90000"/>
          </a:bodyPr>
          <a:lstStyle/>
          <a:p>
            <a:r>
              <a:rPr lang="en-US" dirty="0">
                <a:latin typeface="Times New Roman" panose="02020603050405020304" pitchFamily="18" charset="0"/>
                <a:cs typeface="Times New Roman" panose="02020603050405020304" pitchFamily="18" charset="0"/>
              </a:rPr>
              <a:t>Brain</a:t>
            </a:r>
          </a:p>
        </p:txBody>
      </p:sp>
      <p:sp>
        <p:nvSpPr>
          <p:cNvPr id="3" name="Subtitle 2">
            <a:extLst>
              <a:ext uri="{FF2B5EF4-FFF2-40B4-BE49-F238E27FC236}">
                <a16:creationId xmlns:a16="http://schemas.microsoft.com/office/drawing/2014/main" xmlns="" id="{7D9B2327-E0DF-EFBF-4E43-E5DA0F76B683}"/>
              </a:ext>
            </a:extLst>
          </p:cNvPr>
          <p:cNvSpPr>
            <a:spLocks noGrp="1"/>
          </p:cNvSpPr>
          <p:nvPr>
            <p:ph type="subTitle" idx="1"/>
          </p:nvPr>
        </p:nvSpPr>
        <p:spPr>
          <a:xfrm>
            <a:off x="372835" y="840921"/>
            <a:ext cx="11489871" cy="5657850"/>
          </a:xfrm>
        </p:spPr>
        <p:txBody>
          <a:bodyPr>
            <a:normAutofit/>
          </a:bodyPr>
          <a:lstStyle/>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In hospitalized patients with ACLF, we suggest the use of </a:t>
            </a:r>
            <a:r>
              <a:rPr lang="en-US" b="0" i="0" u="none" strike="noStrike" baseline="0" dirty="0">
                <a:solidFill>
                  <a:schemeClr val="accent6"/>
                </a:solidFill>
                <a:latin typeface="Times New Roman" panose="02020603050405020304" pitchFamily="18" charset="0"/>
                <a:cs typeface="Times New Roman" panose="02020603050405020304" pitchFamily="18" charset="0"/>
              </a:rPr>
              <a:t>short-acting dexmedetomidine </a:t>
            </a:r>
            <a:r>
              <a:rPr lang="en-US" b="0" i="0" u="none" strike="noStrike" baseline="0" dirty="0">
                <a:latin typeface="Times New Roman" panose="02020603050405020304" pitchFamily="18" charset="0"/>
                <a:cs typeface="Times New Roman" panose="02020603050405020304" pitchFamily="18" charset="0"/>
              </a:rPr>
              <a:t>for sedation as compared to other available agents to shorten time to </a:t>
            </a:r>
            <a:r>
              <a:rPr lang="en-US" b="0" i="0" u="none" strike="noStrike" baseline="0" dirty="0" err="1">
                <a:latin typeface="Times New Roman" panose="02020603050405020304" pitchFamily="18" charset="0"/>
                <a:cs typeface="Times New Roman" panose="02020603050405020304" pitchFamily="18" charset="0"/>
              </a:rPr>
              <a:t>extubation</a:t>
            </a:r>
            <a:r>
              <a:rPr lang="en-US" b="0" i="0" u="none" strike="noStrike" baseline="0" dirty="0">
                <a:latin typeface="Times New Roman" panose="02020603050405020304" pitchFamily="18" charset="0"/>
                <a:cs typeface="Times New Roman" panose="02020603050405020304" pitchFamily="18" charset="0"/>
              </a:rPr>
              <a:t>. Careful monitoring of pain, delirium, and </a:t>
            </a:r>
            <a:r>
              <a:rPr lang="en-US" b="0" i="0" u="none" strike="noStrike" baseline="0" dirty="0">
                <a:solidFill>
                  <a:srgbClr val="FF0000"/>
                </a:solidFill>
                <a:latin typeface="Times New Roman" panose="02020603050405020304" pitchFamily="18" charset="0"/>
                <a:cs typeface="Times New Roman" panose="02020603050405020304" pitchFamily="18" charset="0"/>
              </a:rPr>
              <a:t>avoiding medications that prolong sedation </a:t>
            </a:r>
            <a:r>
              <a:rPr lang="en-US" b="0" i="0" u="none" strike="noStrike" baseline="0" dirty="0">
                <a:latin typeface="Times New Roman" panose="02020603050405020304" pitchFamily="18" charset="0"/>
                <a:cs typeface="Times New Roman" panose="02020603050405020304" pitchFamily="18" charset="0"/>
              </a:rPr>
              <a:t>are important in promoting a return to consciousness. </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In patients with cirrhosis and ACLF who continue to require mechanical ventilation because of brain conditions or respiratory failure despite optimal therapy, </a:t>
            </a:r>
            <a:r>
              <a:rPr lang="en-US" b="0" i="0" u="none" strike="noStrike" baseline="0" dirty="0">
                <a:solidFill>
                  <a:srgbClr val="FF0000"/>
                </a:solidFill>
                <a:latin typeface="Times New Roman" panose="02020603050405020304" pitchFamily="18" charset="0"/>
                <a:cs typeface="Times New Roman" panose="02020603050405020304" pitchFamily="18" charset="0"/>
              </a:rPr>
              <a:t>we suggest against listing for liver transplant (LT) </a:t>
            </a:r>
            <a:r>
              <a:rPr lang="en-US" b="0" i="0" u="none" strike="noStrike" baseline="0" dirty="0">
                <a:latin typeface="Times New Roman" panose="02020603050405020304" pitchFamily="18" charset="0"/>
                <a:cs typeface="Times New Roman" panose="02020603050405020304" pitchFamily="18" charset="0"/>
              </a:rPr>
              <a:t>to improve mortality.</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Patients need to be monitored after they return to consciousness for critical care–related post-traumatic stress.</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66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022D3C-68F8-3396-9CA8-E96134D07C99}"/>
              </a:ext>
            </a:extLst>
          </p:cNvPr>
          <p:cNvSpPr>
            <a:spLocks noGrp="1"/>
          </p:cNvSpPr>
          <p:nvPr>
            <p:ph type="ctrTitle"/>
          </p:nvPr>
        </p:nvSpPr>
        <p:spPr>
          <a:xfrm>
            <a:off x="1524000" y="363084"/>
            <a:ext cx="9144000" cy="600301"/>
          </a:xfrm>
        </p:spPr>
        <p:txBody>
          <a:bodyPr>
            <a:normAutofit fontScale="90000"/>
          </a:bodyPr>
          <a:lstStyle/>
          <a:p>
            <a:r>
              <a:rPr lang="en-US" dirty="0">
                <a:latin typeface="Times New Roman" panose="02020603050405020304" pitchFamily="18" charset="0"/>
                <a:cs typeface="Times New Roman" panose="02020603050405020304" pitchFamily="18" charset="0"/>
              </a:rPr>
              <a:t>ACLF definition</a:t>
            </a:r>
          </a:p>
        </p:txBody>
      </p:sp>
      <p:sp>
        <p:nvSpPr>
          <p:cNvPr id="3" name="Subtitle 2">
            <a:extLst>
              <a:ext uri="{FF2B5EF4-FFF2-40B4-BE49-F238E27FC236}">
                <a16:creationId xmlns:a16="http://schemas.microsoft.com/office/drawing/2014/main" xmlns="" id="{5D0D6314-B471-200D-DB98-8FCE7F71734D}"/>
              </a:ext>
            </a:extLst>
          </p:cNvPr>
          <p:cNvSpPr>
            <a:spLocks noGrp="1"/>
          </p:cNvSpPr>
          <p:nvPr>
            <p:ph type="subTitle" idx="1"/>
          </p:nvPr>
        </p:nvSpPr>
        <p:spPr>
          <a:xfrm>
            <a:off x="229961" y="1649186"/>
            <a:ext cx="11732077" cy="4318907"/>
          </a:xfrm>
        </p:spPr>
        <p:txBody>
          <a:bodyPr>
            <a:normAutofit lnSpcReduction="10000"/>
          </a:bodyPr>
          <a:lstStyle/>
          <a:p>
            <a:pPr algn="just">
              <a:lnSpc>
                <a:spcPct val="150000"/>
              </a:lnSpc>
            </a:pPr>
            <a:r>
              <a:rPr lang="en-US" sz="2800" b="0" i="0" u="none" strike="noStrike" dirty="0">
                <a:latin typeface="Times New Roman" panose="02020603050405020304" pitchFamily="18" charset="0"/>
                <a:cs typeface="Times New Roman" panose="02020603050405020304" pitchFamily="18" charset="0"/>
              </a:rPr>
              <a:t>Asian Pacific Association for the Study of the Liver (</a:t>
            </a:r>
            <a:r>
              <a:rPr lang="en-US" sz="2800" b="1" i="0" u="none" strike="noStrike" dirty="0">
                <a:latin typeface="Times New Roman" panose="02020603050405020304" pitchFamily="18" charset="0"/>
                <a:cs typeface="Times New Roman" panose="02020603050405020304" pitchFamily="18" charset="0"/>
              </a:rPr>
              <a:t>APASL</a:t>
            </a:r>
            <a:r>
              <a:rPr lang="en-US" sz="2800" b="0" i="0" u="none" strike="noStrike" dirty="0">
                <a:latin typeface="Times New Roman" panose="02020603050405020304" pitchFamily="18" charset="0"/>
                <a:cs typeface="Times New Roman" panose="02020603050405020304" pitchFamily="18" charset="0"/>
              </a:rPr>
              <a:t>) defines ACLF as “an acute hepatic insult manifesting as jaundice (serum bilirubin  &gt;5 mg/dL and coagulopathy (INR &gt;1.5 or prothrombin activity &lt;40%) complicated within 4 weeks by clinical ascites and/or hepatic encephalopathy (HE) in a patient with previously diagnosed or undiagnosed chronic liver disease/cirrhosis and is associated with a high 28-day mortality.” Extrahepatic organ failure is not required to make the diagnosis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624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DE30DF-6256-AA6F-090E-104BBA768C76}"/>
              </a:ext>
            </a:extLst>
          </p:cNvPr>
          <p:cNvSpPr>
            <a:spLocks noGrp="1"/>
          </p:cNvSpPr>
          <p:nvPr>
            <p:ph type="ctrTitle"/>
          </p:nvPr>
        </p:nvSpPr>
        <p:spPr>
          <a:xfrm>
            <a:off x="2773137" y="81642"/>
            <a:ext cx="6199414" cy="1044349"/>
          </a:xfrm>
        </p:spPr>
        <p:txBody>
          <a:bodyPr/>
          <a:lstStyle/>
          <a:p>
            <a:r>
              <a:rPr lang="en-US" dirty="0">
                <a:latin typeface="Times New Roman" panose="02020603050405020304" pitchFamily="18" charset="0"/>
                <a:cs typeface="Times New Roman" panose="02020603050405020304" pitchFamily="18" charset="0"/>
              </a:rPr>
              <a:t>kidney</a:t>
            </a:r>
          </a:p>
        </p:txBody>
      </p:sp>
      <p:sp>
        <p:nvSpPr>
          <p:cNvPr id="3" name="Subtitle 2">
            <a:extLst>
              <a:ext uri="{FF2B5EF4-FFF2-40B4-BE49-F238E27FC236}">
                <a16:creationId xmlns:a16="http://schemas.microsoft.com/office/drawing/2014/main" xmlns="" id="{5D2DFB23-BBA4-765B-2F02-61461F67A003}"/>
              </a:ext>
            </a:extLst>
          </p:cNvPr>
          <p:cNvSpPr>
            <a:spLocks noGrp="1"/>
          </p:cNvSpPr>
          <p:nvPr>
            <p:ph type="subTitle" idx="1"/>
          </p:nvPr>
        </p:nvSpPr>
        <p:spPr>
          <a:xfrm>
            <a:off x="367393" y="1322615"/>
            <a:ext cx="11266714" cy="5347607"/>
          </a:xfrm>
        </p:spPr>
        <p:txBody>
          <a:bodyPr>
            <a:normAutofit/>
          </a:bodyPr>
          <a:lstStyle/>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AKI is defined as acute increase of </a:t>
            </a:r>
            <a:r>
              <a:rPr lang="en-US" b="0" i="0" u="none" strike="noStrike" baseline="0" dirty="0" err="1">
                <a:latin typeface="Times New Roman" panose="02020603050405020304" pitchFamily="18" charset="0"/>
                <a:cs typeface="Times New Roman" panose="02020603050405020304" pitchFamily="18" charset="0"/>
              </a:rPr>
              <a:t>sCr</a:t>
            </a:r>
            <a:r>
              <a:rPr lang="en-US" b="0" i="0" u="none" strike="noStrike" baseline="0" dirty="0">
                <a:latin typeface="Times New Roman" panose="02020603050405020304" pitchFamily="18" charset="0"/>
                <a:cs typeface="Times New Roman" panose="02020603050405020304" pitchFamily="18" charset="0"/>
              </a:rPr>
              <a:t> by </a:t>
            </a:r>
            <a:r>
              <a:rPr lang="en-US" dirty="0">
                <a:latin typeface="Times New Roman" panose="02020603050405020304" pitchFamily="18" charset="0"/>
                <a:cs typeface="Times New Roman" panose="02020603050405020304" pitchFamily="18" charset="0"/>
              </a:rPr>
              <a:t>&gt;</a:t>
            </a:r>
            <a:r>
              <a:rPr lang="en-US" b="0" i="0" u="none" strike="noStrike" baseline="0" dirty="0">
                <a:latin typeface="Times New Roman" panose="02020603050405020304" pitchFamily="18" charset="0"/>
                <a:cs typeface="Times New Roman" panose="02020603050405020304" pitchFamily="18" charset="0"/>
              </a:rPr>
              <a:t>0.3 mg/dL in </a:t>
            </a:r>
            <a:r>
              <a:rPr lang="en-US" dirty="0">
                <a:latin typeface="Times New Roman" panose="02020603050405020304" pitchFamily="18" charset="0"/>
                <a:cs typeface="Times New Roman" panose="02020603050405020304" pitchFamily="18" charset="0"/>
              </a:rPr>
              <a:t>&lt;</a:t>
            </a:r>
            <a:r>
              <a:rPr lang="en-US" b="0" i="0" u="none" strike="noStrike" baseline="0" dirty="0">
                <a:latin typeface="Times New Roman" panose="02020603050405020304" pitchFamily="18" charset="0"/>
                <a:cs typeface="Times New Roman" panose="02020603050405020304" pitchFamily="18" charset="0"/>
              </a:rPr>
              <a:t>48 hours or a 50% increase in </a:t>
            </a:r>
            <a:r>
              <a:rPr lang="en-US" b="0" i="0" u="none" strike="noStrike" baseline="0" dirty="0" err="1">
                <a:latin typeface="Times New Roman" panose="02020603050405020304" pitchFamily="18" charset="0"/>
                <a:cs typeface="Times New Roman" panose="02020603050405020304" pitchFamily="18" charset="0"/>
              </a:rPr>
              <a:t>sCr</a:t>
            </a:r>
            <a:r>
              <a:rPr lang="en-US" b="0" i="0" u="none" strike="noStrike" baseline="0" dirty="0">
                <a:latin typeface="Times New Roman" panose="02020603050405020304" pitchFamily="18" charset="0"/>
                <a:cs typeface="Times New Roman" panose="02020603050405020304" pitchFamily="18" charset="0"/>
              </a:rPr>
              <a:t> from a stable baseline </a:t>
            </a:r>
            <a:r>
              <a:rPr lang="en-US" b="0" i="0" u="none" strike="noStrike" baseline="0" dirty="0" err="1">
                <a:latin typeface="Times New Roman" panose="02020603050405020304" pitchFamily="18" charset="0"/>
                <a:cs typeface="Times New Roman" panose="02020603050405020304" pitchFamily="18" charset="0"/>
              </a:rPr>
              <a:t>sCr</a:t>
            </a:r>
            <a:r>
              <a:rPr lang="en-US" b="0" i="0" u="none" strike="noStrike" baseline="0" dirty="0">
                <a:latin typeface="Times New Roman" panose="02020603050405020304" pitchFamily="18" charset="0"/>
                <a:cs typeface="Times New Roman" panose="02020603050405020304" pitchFamily="18" charset="0"/>
              </a:rPr>
              <a:t> with the increase presumably to have occurred in the past 7 days </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Acute renal failure is defined by the ICA as &gt;stage 2 AKI. The previously known acute or type 1 HRS in cirrhosis is a special form of functional stage 2 AKI (now known as HRS-AKI) that also fulfills all the other previous diagnostic criteria of type 1 HRS. </a:t>
            </a:r>
          </a:p>
          <a:p>
            <a:pPr algn="just">
              <a:lnSpc>
                <a:spcPct val="150000"/>
              </a:lnSpc>
            </a:pPr>
            <a:r>
              <a:rPr lang="en-US" b="0" i="0" u="none" strike="noStrike" baseline="0" dirty="0">
                <a:solidFill>
                  <a:srgbClr val="FF0000"/>
                </a:solidFill>
                <a:latin typeface="Times New Roman" panose="02020603050405020304" pitchFamily="18" charset="0"/>
                <a:cs typeface="Times New Roman" panose="02020603050405020304" pitchFamily="18" charset="0"/>
              </a:rPr>
              <a:t>EASLCLIF</a:t>
            </a:r>
            <a:r>
              <a:rPr lang="en-US" b="0" i="0" u="none" strike="noStrike" baseline="0" dirty="0">
                <a:latin typeface="Times New Roman" panose="02020603050405020304" pitchFamily="18" charset="0"/>
                <a:cs typeface="Times New Roman" panose="02020603050405020304" pitchFamily="18" charset="0"/>
              </a:rPr>
              <a:t> defines renal failure as an </a:t>
            </a:r>
            <a:r>
              <a:rPr lang="en-US" b="0" i="0" u="none" strike="noStrike" baseline="0" dirty="0" err="1">
                <a:solidFill>
                  <a:srgbClr val="FF0000"/>
                </a:solidFill>
                <a:latin typeface="Times New Roman" panose="02020603050405020304" pitchFamily="18" charset="0"/>
                <a:cs typeface="Times New Roman" panose="02020603050405020304" pitchFamily="18" charset="0"/>
              </a:rPr>
              <a:t>sCr</a:t>
            </a:r>
            <a:r>
              <a:rPr lang="en-US" b="0" i="0" u="none" strike="noStrike" baseline="0" dirty="0">
                <a:solidFill>
                  <a:srgbClr val="FF0000"/>
                </a:solidFill>
                <a:latin typeface="Times New Roman" panose="02020603050405020304" pitchFamily="18" charset="0"/>
                <a:cs typeface="Times New Roman" panose="02020603050405020304" pitchFamily="18" charset="0"/>
              </a:rPr>
              <a:t> &gt;2</a:t>
            </a:r>
            <a:r>
              <a:rPr lang="en-US" b="0" i="0" u="none" strike="noStrike" baseline="0" dirty="0">
                <a:latin typeface="Times New Roman" panose="02020603050405020304" pitchFamily="18" charset="0"/>
                <a:cs typeface="Times New Roman" panose="02020603050405020304" pitchFamily="18" charset="0"/>
              </a:rPr>
              <a:t> mg/dL, whereas NACSELD defines renal failure in the context of ACLF as any patient with renal dysfunction that requires RRT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908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97A4712-762D-AA04-FAC0-CF3F418B9790}"/>
              </a:ext>
            </a:extLst>
          </p:cNvPr>
          <p:cNvPicPr>
            <a:picLocks noChangeAspect="1"/>
          </p:cNvPicPr>
          <p:nvPr/>
        </p:nvPicPr>
        <p:blipFill>
          <a:blip r:embed="rId2"/>
          <a:stretch>
            <a:fillRect/>
          </a:stretch>
        </p:blipFill>
        <p:spPr>
          <a:xfrm>
            <a:off x="963386" y="-1"/>
            <a:ext cx="8596993" cy="6776357"/>
          </a:xfrm>
          <a:prstGeom prst="rect">
            <a:avLst/>
          </a:prstGeom>
        </p:spPr>
      </p:pic>
    </p:spTree>
    <p:extLst>
      <p:ext uri="{BB962C8B-B14F-4D97-AF65-F5344CB8AC3E}">
        <p14:creationId xmlns:p14="http://schemas.microsoft.com/office/powerpoint/2010/main" val="4004768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8CEA6DE-2026-4730-361F-FC5D65174CEF}"/>
              </a:ext>
            </a:extLst>
          </p:cNvPr>
          <p:cNvSpPr>
            <a:spLocks noGrp="1"/>
          </p:cNvSpPr>
          <p:nvPr>
            <p:ph type="subTitle" idx="1"/>
          </p:nvPr>
        </p:nvSpPr>
        <p:spPr>
          <a:xfrm>
            <a:off x="342899" y="1134836"/>
            <a:ext cx="11332029" cy="5429250"/>
          </a:xfrm>
        </p:spPr>
        <p:txBody>
          <a:bodyPr>
            <a:normAutofit/>
          </a:bodyPr>
          <a:lstStyle/>
          <a:p>
            <a:pPr algn="just">
              <a:lnSpc>
                <a:spcPct val="150000"/>
              </a:lnSpc>
            </a:pPr>
            <a:r>
              <a:rPr lang="en-US" sz="2800" b="0" i="0" u="none" strike="noStrike" baseline="0" dirty="0">
                <a:solidFill>
                  <a:srgbClr val="FF0000"/>
                </a:solidFill>
                <a:latin typeface="Times New Roman" panose="02020603050405020304" pitchFamily="18" charset="0"/>
                <a:cs typeface="Times New Roman" panose="02020603050405020304" pitchFamily="18" charset="0"/>
              </a:rPr>
              <a:t>CKD</a:t>
            </a:r>
            <a:r>
              <a:rPr lang="en-US" sz="2800" b="0" i="0" u="none" strike="noStrike" baseline="0" dirty="0">
                <a:latin typeface="Times New Roman" panose="02020603050405020304" pitchFamily="18" charset="0"/>
                <a:cs typeface="Times New Roman" panose="02020603050405020304" pitchFamily="18" charset="0"/>
              </a:rPr>
              <a:t> is defined as persistent reduction of glomerular filtration rate to </a:t>
            </a:r>
            <a:r>
              <a:rPr lang="en-US" sz="2800" dirty="0">
                <a:solidFill>
                  <a:srgbClr val="FF0000"/>
                </a:solidFill>
                <a:latin typeface="Times New Roman" panose="02020603050405020304" pitchFamily="18" charset="0"/>
                <a:cs typeface="Times New Roman" panose="02020603050405020304" pitchFamily="18" charset="0"/>
              </a:rPr>
              <a:t>&lt;</a:t>
            </a:r>
            <a:r>
              <a:rPr lang="en-US" sz="2800" b="0" i="0" u="none" strike="noStrike" baseline="0" dirty="0">
                <a:solidFill>
                  <a:srgbClr val="FF0000"/>
                </a:solidFill>
                <a:latin typeface="Times New Roman" panose="02020603050405020304" pitchFamily="18" charset="0"/>
                <a:cs typeface="Times New Roman" panose="02020603050405020304" pitchFamily="18" charset="0"/>
              </a:rPr>
              <a:t>60 mL/min </a:t>
            </a:r>
            <a:r>
              <a:rPr lang="en-US" sz="2800" b="0" i="0" u="none" strike="noStrike" baseline="0" dirty="0">
                <a:latin typeface="Times New Roman" panose="02020603050405020304" pitchFamily="18" charset="0"/>
                <a:cs typeface="Times New Roman" panose="02020603050405020304" pitchFamily="18" charset="0"/>
              </a:rPr>
              <a:t>for &gt;3 months. CKD can be either functional, observed mostly in patients with refractory ascites and would be equivalent to what used to be known as HRS type 2, or related to structural renal diseases such as diabetic nephropathy.</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The prevalence of CKD in cirrhosis is rising, related to nonalcoholic steatohepatitis being an increasingly common etiology of cirrhosis, with diabetes or systemic hypertension as comorbid conditions. </a:t>
            </a:r>
          </a:p>
        </p:txBody>
      </p:sp>
      <p:sp>
        <p:nvSpPr>
          <p:cNvPr id="6" name="Title 1">
            <a:extLst>
              <a:ext uri="{FF2B5EF4-FFF2-40B4-BE49-F238E27FC236}">
                <a16:creationId xmlns:a16="http://schemas.microsoft.com/office/drawing/2014/main" xmlns="" id="{01926900-EA76-6BE8-2A4A-337433FB6833}"/>
              </a:ext>
            </a:extLst>
          </p:cNvPr>
          <p:cNvSpPr>
            <a:spLocks noGrp="1"/>
          </p:cNvSpPr>
          <p:nvPr>
            <p:ph type="ctrTitle"/>
          </p:nvPr>
        </p:nvSpPr>
        <p:spPr>
          <a:xfrm>
            <a:off x="2773137" y="81642"/>
            <a:ext cx="6199414" cy="1044349"/>
          </a:xfrm>
        </p:spPr>
        <p:txBody>
          <a:bodyPr/>
          <a:lstStyle/>
          <a:p>
            <a:r>
              <a:rPr lang="en-US" dirty="0">
                <a:latin typeface="Times New Roman" panose="02020603050405020304" pitchFamily="18" charset="0"/>
                <a:cs typeface="Times New Roman" panose="02020603050405020304" pitchFamily="18" charset="0"/>
              </a:rPr>
              <a:t>kidney</a:t>
            </a:r>
          </a:p>
        </p:txBody>
      </p:sp>
    </p:spTree>
    <p:extLst>
      <p:ext uri="{BB962C8B-B14F-4D97-AF65-F5344CB8AC3E}">
        <p14:creationId xmlns:p14="http://schemas.microsoft.com/office/powerpoint/2010/main" val="117045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4" y="1439890"/>
            <a:ext cx="10208525" cy="5185522"/>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It should be noted that patients with CKD with a </a:t>
            </a:r>
            <a:r>
              <a:rPr lang="en-US" sz="2800" dirty="0">
                <a:solidFill>
                  <a:srgbClr val="FF0000"/>
                </a:solidFill>
                <a:latin typeface="Times New Roman" panose="02020603050405020304" pitchFamily="18" charset="0"/>
                <a:cs typeface="Times New Roman" panose="02020603050405020304" pitchFamily="18" charset="0"/>
              </a:rPr>
              <a:t>higher baseline </a:t>
            </a:r>
            <a:r>
              <a:rPr lang="en-US" sz="2800" dirty="0" err="1">
                <a:solidFill>
                  <a:srgbClr val="FF0000"/>
                </a:solidFill>
                <a:latin typeface="Times New Roman" panose="02020603050405020304" pitchFamily="18" charset="0"/>
                <a:cs typeface="Times New Roman" panose="02020603050405020304" pitchFamily="18" charset="0"/>
              </a:rPr>
              <a:t>sCr</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have a </a:t>
            </a:r>
            <a:r>
              <a:rPr lang="en-US" sz="2800" dirty="0">
                <a:solidFill>
                  <a:srgbClr val="FF0000"/>
                </a:solidFill>
                <a:latin typeface="Times New Roman" panose="02020603050405020304" pitchFamily="18" charset="0"/>
                <a:cs typeface="Times New Roman" panose="02020603050405020304" pitchFamily="18" charset="0"/>
              </a:rPr>
              <a:t>more severe course of AKI</a:t>
            </a:r>
            <a:r>
              <a:rPr lang="en-US" sz="2800" dirty="0">
                <a:latin typeface="Times New Roman" panose="02020603050405020304" pitchFamily="18" charset="0"/>
                <a:cs typeface="Times New Roman" panose="02020603050405020304" pitchFamily="18" charset="0"/>
              </a:rPr>
              <a:t>. Patients with CKD can also develop an acute deterioration in renal function with </a:t>
            </a:r>
            <a:r>
              <a:rPr lang="en-US" sz="2800" dirty="0" err="1">
                <a:latin typeface="Times New Roman" panose="02020603050405020304" pitchFamily="18" charset="0"/>
                <a:cs typeface="Times New Roman" panose="02020603050405020304" pitchFamily="18" charset="0"/>
              </a:rPr>
              <a:t>prerenal</a:t>
            </a:r>
            <a:r>
              <a:rPr lang="en-US" sz="2800" dirty="0">
                <a:latin typeface="Times New Roman" panose="02020603050405020304" pitchFamily="18" charset="0"/>
                <a:cs typeface="Times New Roman" panose="02020603050405020304" pitchFamily="18" charset="0"/>
              </a:rPr>
              <a:t> azotemia or with the development of bacterial infection. Such a change in renal function is known as acute-on-CKD, defined as a rise in </a:t>
            </a:r>
            <a:r>
              <a:rPr lang="en-US" sz="2800" dirty="0" err="1">
                <a:latin typeface="Times New Roman" panose="02020603050405020304" pitchFamily="18" charset="0"/>
                <a:cs typeface="Times New Roman" panose="02020603050405020304" pitchFamily="18" charset="0"/>
              </a:rPr>
              <a:t>sCr</a:t>
            </a:r>
            <a:r>
              <a:rPr lang="en-US" sz="2800" dirty="0">
                <a:latin typeface="Times New Roman" panose="02020603050405020304" pitchFamily="18" charset="0"/>
                <a:cs typeface="Times New Roman" panose="02020603050405020304" pitchFamily="18" charset="0"/>
              </a:rPr>
              <a:t> of &gt;50% from baseline or a rise of </a:t>
            </a:r>
            <a:r>
              <a:rPr lang="en-US" sz="2800" dirty="0" err="1">
                <a:latin typeface="Times New Roman" panose="02020603050405020304" pitchFamily="18" charset="0"/>
                <a:cs typeface="Times New Roman" panose="02020603050405020304" pitchFamily="18" charset="0"/>
              </a:rPr>
              <a:t>sCr</a:t>
            </a:r>
            <a:r>
              <a:rPr lang="en-US" sz="2800" dirty="0">
                <a:latin typeface="Times New Roman" panose="02020603050405020304" pitchFamily="18" charset="0"/>
                <a:cs typeface="Times New Roman" panose="02020603050405020304" pitchFamily="18" charset="0"/>
              </a:rPr>
              <a:t> by &gt;0.3mg/</a:t>
            </a:r>
            <a:r>
              <a:rPr lang="en-US" sz="2800" dirty="0" err="1">
                <a:latin typeface="Times New Roman" panose="02020603050405020304" pitchFamily="18" charset="0"/>
                <a:cs typeface="Times New Roman" panose="02020603050405020304" pitchFamily="18" charset="0"/>
              </a:rPr>
              <a:t>dL</a:t>
            </a:r>
            <a:r>
              <a:rPr lang="en-US" sz="2800" dirty="0">
                <a:latin typeface="Times New Roman" panose="02020603050405020304" pitchFamily="18" charset="0"/>
                <a:cs typeface="Times New Roman" panose="02020603050405020304" pitchFamily="18" charset="0"/>
              </a:rPr>
              <a:t> (&gt;26.4mmol/L) in &lt;48 hours in a patient with cirrhosis whose glomerular filtration rate is &lt;60 mL/min for &gt;3months</a:t>
            </a:r>
            <a:endParaRPr lang="en-US" sz="2800"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01926900-EA76-6BE8-2A4A-337433FB6833}"/>
              </a:ext>
            </a:extLst>
          </p:cNvPr>
          <p:cNvSpPr txBox="1">
            <a:spLocks/>
          </p:cNvSpPr>
          <p:nvPr/>
        </p:nvSpPr>
        <p:spPr>
          <a:xfrm>
            <a:off x="3646593" y="395541"/>
            <a:ext cx="6199414" cy="10443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latin typeface="Times New Roman" panose="02020603050405020304" pitchFamily="18" charset="0"/>
                <a:cs typeface="Times New Roman" panose="02020603050405020304" pitchFamily="18" charset="0"/>
              </a:rPr>
              <a:t>kidney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578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484FD-2DD2-5D56-6DAE-429035F0D738}"/>
              </a:ext>
            </a:extLst>
          </p:cNvPr>
          <p:cNvSpPr>
            <a:spLocks noGrp="1"/>
          </p:cNvSpPr>
          <p:nvPr>
            <p:ph type="ctrTitle"/>
          </p:nvPr>
        </p:nvSpPr>
        <p:spPr>
          <a:xfrm>
            <a:off x="2129516" y="-97292"/>
            <a:ext cx="7995557" cy="1134156"/>
          </a:xfrm>
        </p:spPr>
        <p:txBody>
          <a:bodyPr/>
          <a:lstStyle/>
          <a:p>
            <a:r>
              <a:rPr lang="en-US" dirty="0">
                <a:latin typeface="Times New Roman" panose="02020603050405020304" pitchFamily="18" charset="0"/>
                <a:cs typeface="Times New Roman" panose="02020603050405020304" pitchFamily="18" charset="0"/>
              </a:rPr>
              <a:t>Treatment</a:t>
            </a:r>
          </a:p>
        </p:txBody>
      </p:sp>
      <p:sp>
        <p:nvSpPr>
          <p:cNvPr id="3" name="Subtitle 2">
            <a:extLst>
              <a:ext uri="{FF2B5EF4-FFF2-40B4-BE49-F238E27FC236}">
                <a16:creationId xmlns:a16="http://schemas.microsoft.com/office/drawing/2014/main" xmlns="" id="{D1586FF6-C8C2-3FE5-0FAB-9B65A2E2F573}"/>
              </a:ext>
            </a:extLst>
          </p:cNvPr>
          <p:cNvSpPr>
            <a:spLocks noGrp="1"/>
          </p:cNvSpPr>
          <p:nvPr>
            <p:ph type="subTitle" idx="1"/>
          </p:nvPr>
        </p:nvSpPr>
        <p:spPr>
          <a:xfrm>
            <a:off x="232013" y="1240971"/>
            <a:ext cx="11508230" cy="5225143"/>
          </a:xfrm>
        </p:spPr>
        <p:txBody>
          <a:bodyPr>
            <a:noAutofit/>
          </a:bodyPr>
          <a:lstStyle/>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Managing the Patients with </a:t>
            </a:r>
            <a:r>
              <a:rPr lang="en-US" dirty="0">
                <a:latin typeface="Times New Roman" panose="02020603050405020304" pitchFamily="18" charset="0"/>
                <a:cs typeface="Times New Roman" panose="02020603050405020304" pitchFamily="18" charset="0"/>
              </a:rPr>
              <a:t>&gt;</a:t>
            </a:r>
            <a:r>
              <a:rPr lang="en-US" b="0" i="0" u="none" strike="noStrike" baseline="0" dirty="0">
                <a:latin typeface="Times New Roman" panose="02020603050405020304" pitchFamily="18" charset="0"/>
                <a:cs typeface="Times New Roman" panose="02020603050405020304" pitchFamily="18" charset="0"/>
              </a:rPr>
              <a:t>stage 2 AKI are usually inpatients.</a:t>
            </a:r>
          </a:p>
          <a:p>
            <a:pPr algn="just">
              <a:lnSpc>
                <a:spcPct val="150000"/>
              </a:lnSpc>
            </a:pPr>
            <a:r>
              <a:rPr lang="en-US" b="0" i="0" u="none" strike="noStrike" baseline="0" dirty="0">
                <a:solidFill>
                  <a:srgbClr val="C00000"/>
                </a:solidFill>
                <a:latin typeface="Times New Roman" panose="02020603050405020304" pitchFamily="18" charset="0"/>
                <a:cs typeface="Times New Roman" panose="02020603050405020304" pitchFamily="18" charset="0"/>
              </a:rPr>
              <a:t>Albumin</a:t>
            </a:r>
            <a:r>
              <a:rPr lang="en-US" b="0" i="0" u="none" strike="noStrike" baseline="0" dirty="0">
                <a:latin typeface="Times New Roman" panose="02020603050405020304" pitchFamily="18" charset="0"/>
                <a:cs typeface="Times New Roman" panose="02020603050405020304" pitchFamily="18" charset="0"/>
              </a:rPr>
              <a:t> alone has not been shown to be effective for the treatment of HRS-AKI, but is recommended as the adjunct therapy for HRS-AKI, both for its volume expanding and anti-inflammatory properties. </a:t>
            </a:r>
          </a:p>
        </p:txBody>
      </p:sp>
    </p:spTree>
    <p:extLst>
      <p:ext uri="{BB962C8B-B14F-4D97-AF65-F5344CB8AC3E}">
        <p14:creationId xmlns:p14="http://schemas.microsoft.com/office/powerpoint/2010/main" val="942148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8" y="733246"/>
            <a:ext cx="10167582" cy="6124754"/>
          </a:xfrm>
          <a:prstGeom prst="rect">
            <a:avLst/>
          </a:prstGeom>
        </p:spPr>
        <p:txBody>
          <a:bodyPr wrap="square">
            <a:spAutoFit/>
          </a:bodyPr>
          <a:lstStyle/>
          <a:p>
            <a:pPr algn="just"/>
            <a:r>
              <a:rPr lang="en-US" sz="2800" dirty="0">
                <a:solidFill>
                  <a:srgbClr val="C00000"/>
                </a:solidFill>
                <a:latin typeface="Times New Roman" panose="02020603050405020304" pitchFamily="18" charset="0"/>
                <a:cs typeface="Times New Roman" panose="02020603050405020304" pitchFamily="18" charset="0"/>
              </a:rPr>
              <a:t>Vasoconstrictors</a:t>
            </a:r>
            <a:r>
              <a:rPr lang="en-US" sz="2800" dirty="0">
                <a:latin typeface="Times New Roman" panose="02020603050405020304" pitchFamily="18" charset="0"/>
                <a:cs typeface="Times New Roman" panose="02020603050405020304" pitchFamily="18" charset="0"/>
              </a:rPr>
              <a:t> are used to improve splanchnic and systemic hemodynamics, so to improve renal perfusion and function. The most commonly used for HRS-1 is </a:t>
            </a:r>
            <a:r>
              <a:rPr lang="en-US" sz="2800" dirty="0" err="1">
                <a:solidFill>
                  <a:srgbClr val="C00000"/>
                </a:solidFill>
                <a:latin typeface="Times New Roman" panose="02020603050405020304" pitchFamily="18" charset="0"/>
                <a:cs typeface="Times New Roman" panose="02020603050405020304" pitchFamily="18" charset="0"/>
              </a:rPr>
              <a:t>terlipressin</a:t>
            </a:r>
            <a:r>
              <a:rPr lang="en-US" sz="2800" dirty="0">
                <a:latin typeface="Times New Roman" panose="02020603050405020304" pitchFamily="18" charset="0"/>
                <a:cs typeface="Times New Roman" panose="02020603050405020304" pitchFamily="18" charset="0"/>
              </a:rPr>
              <a:t>, with a response rate of up to 44%. </a:t>
            </a:r>
          </a:p>
          <a:p>
            <a:pPr algn="just"/>
            <a:r>
              <a:rPr lang="en-US" sz="2800" dirty="0">
                <a:latin typeface="Times New Roman" panose="02020603050405020304" pitchFamily="18" charset="0"/>
                <a:cs typeface="Times New Roman" panose="02020603050405020304" pitchFamily="18" charset="0"/>
              </a:rPr>
              <a:t>the response rate is dependent on the severity of ACLF, being significantly reduced with higher grades of ACLF. protocols that provide vasoconstrictor treatment for up to 14 days under which treatment could be stopped earlier if there is no response to treatment on day 4.</a:t>
            </a:r>
          </a:p>
          <a:p>
            <a:pPr algn="just"/>
            <a:r>
              <a:rPr lang="en-US" sz="2800" dirty="0" err="1">
                <a:latin typeface="Times New Roman" panose="02020603050405020304" pitchFamily="18" charset="0"/>
                <a:cs typeface="Times New Roman" panose="02020603050405020304" pitchFamily="18" charset="0"/>
              </a:rPr>
              <a:t>Terlipressin</a:t>
            </a:r>
            <a:r>
              <a:rPr lang="en-US" sz="2800" dirty="0">
                <a:latin typeface="Times New Roman" panose="02020603050405020304" pitchFamily="18" charset="0"/>
                <a:cs typeface="Times New Roman" panose="02020603050405020304" pitchFamily="18" charset="0"/>
              </a:rPr>
              <a:t> is not currently US FDA </a:t>
            </a:r>
            <a:r>
              <a:rPr lang="en-US" sz="2800" dirty="0" err="1">
                <a:latin typeface="Times New Roman" panose="02020603050405020304" pitchFamily="18" charset="0"/>
                <a:cs typeface="Times New Roman" panose="02020603050405020304" pitchFamily="18" charset="0"/>
              </a:rPr>
              <a:t>approved.Side</a:t>
            </a:r>
            <a:r>
              <a:rPr lang="en-US" sz="2800" dirty="0">
                <a:latin typeface="Times New Roman" panose="02020603050405020304" pitchFamily="18" charset="0"/>
                <a:cs typeface="Times New Roman" panose="02020603050405020304" pitchFamily="18" charset="0"/>
              </a:rPr>
              <a:t> effects include ischemic events in patients with underlying CAD or PVD. </a:t>
            </a:r>
            <a:r>
              <a:rPr lang="en-US" sz="2800" dirty="0" err="1">
                <a:latin typeface="Times New Roman" panose="02020603050405020304" pitchFamily="18" charset="0"/>
                <a:cs typeface="Times New Roman" panose="02020603050405020304" pitchFamily="18" charset="0"/>
              </a:rPr>
              <a:t>Terlipressin</a:t>
            </a:r>
            <a:r>
              <a:rPr lang="en-US" sz="2800" dirty="0">
                <a:latin typeface="Times New Roman" panose="02020603050405020304" pitchFamily="18" charset="0"/>
                <a:cs typeface="Times New Roman" panose="02020603050405020304" pitchFamily="18" charset="0"/>
              </a:rPr>
              <a:t> may be associated with respiratory failure in patients with underlying respiratory comorbidities especially in those with grade 3 ACLF</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541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2F00259-BA99-DABF-2336-B48E6BE2A083}"/>
              </a:ext>
            </a:extLst>
          </p:cNvPr>
          <p:cNvSpPr>
            <a:spLocks noGrp="1"/>
          </p:cNvSpPr>
          <p:nvPr>
            <p:ph type="subTitle" idx="1"/>
          </p:nvPr>
        </p:nvSpPr>
        <p:spPr>
          <a:xfrm>
            <a:off x="195902" y="939795"/>
            <a:ext cx="11772900" cy="5176837"/>
          </a:xfrm>
        </p:spPr>
        <p:txBody>
          <a:bodyPr>
            <a:noAutofit/>
          </a:bodyPr>
          <a:lstStyle/>
          <a:p>
            <a:pPr algn="just">
              <a:lnSpc>
                <a:spcPct val="150000"/>
              </a:lnSpc>
            </a:pPr>
            <a:r>
              <a:rPr lang="en-US"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Responders to terlipressin have improved survival</a:t>
            </a:r>
            <a:r>
              <a:rPr lang="en-US" b="0" i="0" u="none" strike="noStrike" baseline="0" dirty="0">
                <a:latin typeface="Times New Roman" panose="02020603050405020304" pitchFamily="18" charset="0"/>
                <a:cs typeface="Times New Roman" panose="02020603050405020304" pitchFamily="18" charset="0"/>
              </a:rPr>
              <a:t>, and this includes responders who do not have complete HRS-AKI reversal. Patients who do not respond to vasoconstrictors will need LT if eligible as a definitive treatment for their renal dysfunction, with RRT as a bridging treatment, or be referred for palliative care if they are not transplant candidates.</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referral should not be delayed as the strongest predictor for nonrecovery of renal function after transplant is the duration of pretransplant RRT, with 14 days of pretransplant RRT being the cutoff duration for predicting nonrecovery of renal function after LT</a:t>
            </a:r>
          </a:p>
          <a:p>
            <a:pPr algn="just">
              <a:lnSpc>
                <a:spcPct val="150000"/>
              </a:lnSpc>
            </a:pPr>
            <a:r>
              <a:rPr lang="en-US" b="0" i="0" u="none" strike="noStrike" baseline="0" dirty="0">
                <a:solidFill>
                  <a:srgbClr val="C00000"/>
                </a:solidFill>
                <a:latin typeface="Times New Roman" panose="02020603050405020304" pitchFamily="18" charset="0"/>
                <a:cs typeface="Times New Roman" panose="02020603050405020304" pitchFamily="18" charset="0"/>
              </a:rPr>
              <a:t>Combined liver kidney transplant </a:t>
            </a:r>
            <a:r>
              <a:rPr lang="en-US" b="0" i="0" u="none" strike="noStrike" baseline="0" dirty="0">
                <a:latin typeface="Times New Roman" panose="02020603050405020304" pitchFamily="18" charset="0"/>
                <a:cs typeface="Times New Roman" panose="02020603050405020304" pitchFamily="18" charset="0"/>
              </a:rPr>
              <a:t>is recommended for patients with a prolonged history of AKI, those requiring RRT for 90 days before LT, those older than 60 years, those with underlying CKD, or those with hereditary renal conditions</a:t>
            </a:r>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43DCCE96-22B2-E98D-8EF1-0DDD64665EDA}"/>
              </a:ext>
            </a:extLst>
          </p:cNvPr>
          <p:cNvSpPr>
            <a:spLocks noGrp="1"/>
          </p:cNvSpPr>
          <p:nvPr>
            <p:ph type="ctrTitle"/>
          </p:nvPr>
        </p:nvSpPr>
        <p:spPr>
          <a:xfrm>
            <a:off x="2129516" y="-97292"/>
            <a:ext cx="7995557" cy="1134156"/>
          </a:xfrm>
        </p:spPr>
        <p:txBody>
          <a:bodyPr/>
          <a:lstStyle/>
          <a:p>
            <a:r>
              <a:rPr lang="en-US" dirty="0">
                <a:latin typeface="Times New Roman" panose="02020603050405020304" pitchFamily="18" charset="0"/>
                <a:cs typeface="Times New Roman" panose="02020603050405020304" pitchFamily="18" charset="0"/>
              </a:rPr>
              <a:t>Treatment</a:t>
            </a:r>
          </a:p>
        </p:txBody>
      </p:sp>
    </p:spTree>
    <p:extLst>
      <p:ext uri="{BB962C8B-B14F-4D97-AF65-F5344CB8AC3E}">
        <p14:creationId xmlns:p14="http://schemas.microsoft.com/office/powerpoint/2010/main" val="3635643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EAAEE-E9BB-5F31-B3CC-AD13E1F20E05}"/>
              </a:ext>
            </a:extLst>
          </p:cNvPr>
          <p:cNvSpPr>
            <a:spLocks noGrp="1"/>
          </p:cNvSpPr>
          <p:nvPr>
            <p:ph type="ctrTitle"/>
          </p:nvPr>
        </p:nvSpPr>
        <p:spPr>
          <a:xfrm>
            <a:off x="1477734" y="-179614"/>
            <a:ext cx="9144000" cy="1028020"/>
          </a:xfrm>
        </p:spPr>
        <p:txBody>
          <a:bodyPr/>
          <a:lstStyle/>
          <a:p>
            <a:r>
              <a:rPr lang="en-US" dirty="0">
                <a:latin typeface="Times New Roman" panose="02020603050405020304" pitchFamily="18" charset="0"/>
                <a:cs typeface="Times New Roman" panose="02020603050405020304" pitchFamily="18" charset="0"/>
              </a:rPr>
              <a:t>Prevention</a:t>
            </a:r>
          </a:p>
        </p:txBody>
      </p:sp>
      <p:sp>
        <p:nvSpPr>
          <p:cNvPr id="3" name="Subtitle 2">
            <a:extLst>
              <a:ext uri="{FF2B5EF4-FFF2-40B4-BE49-F238E27FC236}">
                <a16:creationId xmlns:a16="http://schemas.microsoft.com/office/drawing/2014/main" xmlns="" id="{4A6B8A40-707D-C60F-CAD8-BE8359C48086}"/>
              </a:ext>
            </a:extLst>
          </p:cNvPr>
          <p:cNvSpPr>
            <a:spLocks noGrp="1"/>
          </p:cNvSpPr>
          <p:nvPr>
            <p:ph type="subTitle" idx="1"/>
          </p:nvPr>
        </p:nvSpPr>
        <p:spPr>
          <a:xfrm>
            <a:off x="342899" y="848407"/>
            <a:ext cx="11413671" cy="5576886"/>
          </a:xfrm>
        </p:spPr>
        <p:txBody>
          <a:bodyPr>
            <a:noAutofit/>
          </a:bodyPr>
          <a:lstStyle/>
          <a:p>
            <a:pPr algn="just"/>
            <a:r>
              <a:rPr lang="en-US" b="0" i="0" u="none" strike="noStrike" baseline="0" dirty="0">
                <a:solidFill>
                  <a:srgbClr val="C00000"/>
                </a:solidFill>
                <a:latin typeface="Times New Roman" panose="02020603050405020304" pitchFamily="18" charset="0"/>
                <a:cs typeface="Times New Roman" panose="02020603050405020304" pitchFamily="18" charset="0"/>
              </a:rPr>
              <a:t>Because bacterial infections are a common precipitant of AKI</a:t>
            </a:r>
            <a:r>
              <a:rPr lang="en-US" b="0" i="0" u="none" strike="noStrike" baseline="0" dirty="0">
                <a:latin typeface="Times New Roman" panose="02020603050405020304" pitchFamily="18" charset="0"/>
                <a:cs typeface="Times New Roman" panose="02020603050405020304" pitchFamily="18" charset="0"/>
              </a:rPr>
              <a:t>, early diagnosis and treatment of bacterial infections </a:t>
            </a:r>
            <a:r>
              <a:rPr lang="en-US"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are key to prevent AKI development. The use of albumin in addition to antibiotics</a:t>
            </a:r>
            <a:r>
              <a:rPr lang="en-US" b="0" i="0" u="none" strike="noStrike" baseline="0" dirty="0">
                <a:latin typeface="Times New Roman" panose="02020603050405020304" pitchFamily="18" charset="0"/>
                <a:cs typeface="Times New Roman" panose="02020603050405020304" pitchFamily="18" charset="0"/>
              </a:rPr>
              <a:t> is recommended in patients with SBP to prevent HRS-AKI and subsequent organ failures but not recommended in non-SBP infections. Other measures include:</a:t>
            </a:r>
          </a:p>
          <a:p>
            <a:pPr marL="400050" indent="-400050" algn="just">
              <a:buAutoNum type="romanLcParenBoth"/>
            </a:pPr>
            <a:r>
              <a:rPr lang="en-US" b="0" i="0" u="none" strike="noStrike" baseline="0" dirty="0">
                <a:latin typeface="Times New Roman" panose="02020603050405020304" pitchFamily="18" charset="0"/>
                <a:cs typeface="Times New Roman" panose="02020603050405020304" pitchFamily="18" charset="0"/>
              </a:rPr>
              <a:t>Judicious use of laxatives and diuretics</a:t>
            </a:r>
          </a:p>
          <a:p>
            <a:pPr marL="400050" indent="-400050" algn="just">
              <a:buAutoNum type="romanLcParenBoth"/>
            </a:pPr>
            <a:r>
              <a:rPr lang="en-US" b="0" i="0" u="none" strike="noStrike" baseline="0" dirty="0">
                <a:latin typeface="Times New Roman" panose="02020603050405020304" pitchFamily="18" charset="0"/>
                <a:cs typeface="Times New Roman" panose="02020603050405020304" pitchFamily="18" charset="0"/>
              </a:rPr>
              <a:t> Albumin infusions with large-volume paracentesis </a:t>
            </a:r>
          </a:p>
          <a:p>
            <a:pPr marL="400050" indent="-400050" algn="just">
              <a:buAutoNum type="romanLcParenBoth"/>
            </a:pPr>
            <a:r>
              <a:rPr lang="en-US" b="0" i="0" u="none" strike="noStrike" baseline="0" dirty="0">
                <a:latin typeface="Times New Roman" panose="02020603050405020304" pitchFamily="18" charset="0"/>
                <a:cs typeface="Times New Roman" panose="02020603050405020304" pitchFamily="18" charset="0"/>
              </a:rPr>
              <a:t> Prompt treatment of gastrointestinal bleeds and use of antibiotic prophylaxis in patients with established gastrointestinal bleeds;</a:t>
            </a:r>
          </a:p>
          <a:p>
            <a:pPr algn="just"/>
            <a:r>
              <a:rPr lang="en-US" b="0" i="0" u="none" strike="noStrike" baseline="0" dirty="0">
                <a:latin typeface="Times New Roman" panose="02020603050405020304" pitchFamily="18" charset="0"/>
                <a:cs typeface="Times New Roman" panose="02020603050405020304" pitchFamily="18" charset="0"/>
              </a:rPr>
              <a:t>(iv) Avoidance of nephrotoxic drugs or radiographic dye</a:t>
            </a:r>
          </a:p>
          <a:p>
            <a:pPr algn="just"/>
            <a:r>
              <a:rPr lang="en-US" b="0" i="0" u="none" strike="noStrike" baseline="0" dirty="0">
                <a:latin typeface="Times New Roman" panose="02020603050405020304" pitchFamily="18" charset="0"/>
                <a:cs typeface="Times New Roman" panose="02020603050405020304" pitchFamily="18" charset="0"/>
              </a:rPr>
              <a:t>(v) Primary prophylaxis against SBP in high-risk individuals and secondary prophylaxis for patients after the first episode of SBP. </a:t>
            </a:r>
          </a:p>
        </p:txBody>
      </p:sp>
    </p:spTree>
    <p:extLst>
      <p:ext uri="{BB962C8B-B14F-4D97-AF65-F5344CB8AC3E}">
        <p14:creationId xmlns:p14="http://schemas.microsoft.com/office/powerpoint/2010/main" val="3384026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C87162-3AAE-9ECD-0424-CA4DBD6ACEA9}"/>
              </a:ext>
            </a:extLst>
          </p:cNvPr>
          <p:cNvSpPr>
            <a:spLocks noGrp="1"/>
          </p:cNvSpPr>
          <p:nvPr>
            <p:ph type="ctrTitle"/>
          </p:nvPr>
        </p:nvSpPr>
        <p:spPr>
          <a:xfrm>
            <a:off x="2928258" y="0"/>
            <a:ext cx="6093278" cy="1085170"/>
          </a:xfrm>
        </p:spPr>
        <p:txBody>
          <a:bodyPr/>
          <a:lstStyle/>
          <a:p>
            <a:r>
              <a:rPr lang="en-US" dirty="0">
                <a:latin typeface="Times New Roman" panose="02020603050405020304" pitchFamily="18" charset="0"/>
                <a:cs typeface="Times New Roman" panose="02020603050405020304" pitchFamily="18" charset="0"/>
              </a:rPr>
              <a:t>Lung</a:t>
            </a:r>
          </a:p>
        </p:txBody>
      </p:sp>
      <p:sp>
        <p:nvSpPr>
          <p:cNvPr id="3" name="Subtitle 2">
            <a:extLst>
              <a:ext uri="{FF2B5EF4-FFF2-40B4-BE49-F238E27FC236}">
                <a16:creationId xmlns:a16="http://schemas.microsoft.com/office/drawing/2014/main" xmlns="" id="{519923F9-67D7-12D0-5C26-909E18C6C09F}"/>
              </a:ext>
            </a:extLst>
          </p:cNvPr>
          <p:cNvSpPr>
            <a:spLocks noGrp="1"/>
          </p:cNvSpPr>
          <p:nvPr>
            <p:ph type="subTitle" idx="1"/>
          </p:nvPr>
        </p:nvSpPr>
        <p:spPr>
          <a:xfrm>
            <a:off x="167795" y="1069729"/>
            <a:ext cx="11144250" cy="5237729"/>
          </a:xfrm>
        </p:spPr>
        <p:txBody>
          <a:bodyPr>
            <a:normAutofit/>
          </a:bodyPr>
          <a:lstStyle/>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1. Respiratory failure is defined as PaO2/FiO2 of </a:t>
            </a:r>
            <a:r>
              <a:rPr lang="en-US" dirty="0">
                <a:latin typeface="Times New Roman" panose="02020603050405020304" pitchFamily="18" charset="0"/>
                <a:cs typeface="Times New Roman" panose="02020603050405020304" pitchFamily="18" charset="0"/>
              </a:rPr>
              <a:t>&lt;</a:t>
            </a:r>
            <a:r>
              <a:rPr lang="en-US" b="0" i="0" u="none" strike="noStrike" baseline="0" dirty="0">
                <a:latin typeface="Times New Roman" panose="02020603050405020304" pitchFamily="18" charset="0"/>
                <a:cs typeface="Times New Roman" panose="02020603050405020304" pitchFamily="18" charset="0"/>
              </a:rPr>
              <a:t>200 or SpO2/FiO2 of</a:t>
            </a:r>
            <a:r>
              <a:rPr lang="en-US" dirty="0">
                <a:latin typeface="Times New Roman" panose="02020603050405020304" pitchFamily="18" charset="0"/>
                <a:cs typeface="Times New Roman" panose="02020603050405020304" pitchFamily="18" charset="0"/>
              </a:rPr>
              <a:t> &lt;</a:t>
            </a:r>
            <a:r>
              <a:rPr lang="en-US" b="0" i="0" u="none" strike="noStrike" baseline="0" dirty="0">
                <a:latin typeface="Times New Roman" panose="02020603050405020304" pitchFamily="18" charset="0"/>
                <a:cs typeface="Times New Roman" panose="02020603050405020304" pitchFamily="18" charset="0"/>
              </a:rPr>
              <a:t>214 or the need for mechanical ventilation.</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2. Endotracheal intubation is mandatory in patients with grade 3–4 HE to facilitate airway management, prevent aspiration, and control ventilation.</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3. The risk of ventilation-associated pneumonia can be decreased by 30- to 45-degree head-end elevation and subglottic suction.</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4. Routine use of sedatives is discouraged in patients with grade 3–4 encephalopathy and may be associated with delay in extubating.</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484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029B3AF-42DD-202F-04A7-5E5E57FB6341}"/>
              </a:ext>
            </a:extLst>
          </p:cNvPr>
          <p:cNvSpPr>
            <a:spLocks noGrp="1"/>
          </p:cNvSpPr>
          <p:nvPr>
            <p:ph type="subTitle" idx="1"/>
          </p:nvPr>
        </p:nvSpPr>
        <p:spPr>
          <a:xfrm>
            <a:off x="261257" y="1011692"/>
            <a:ext cx="11478985" cy="4246108"/>
          </a:xfrm>
        </p:spPr>
        <p:txBody>
          <a:bodyPr>
            <a:noAutofit/>
          </a:bodyPr>
          <a:lstStyle/>
          <a:p>
            <a:pPr algn="l">
              <a:lnSpc>
                <a:spcPct val="170000"/>
              </a:lnSpc>
            </a:pPr>
            <a:r>
              <a:rPr lang="en-US" sz="2600" b="0" i="0" u="none" strike="noStrike" baseline="0" dirty="0">
                <a:latin typeface="Times New Roman" panose="02020603050405020304" pitchFamily="18" charset="0"/>
                <a:cs typeface="Times New Roman" panose="02020603050405020304" pitchFamily="18" charset="0"/>
              </a:rPr>
              <a:t>There are no data on the use of prophylactic antibiotics to prevent ventilator-associated pneumonia in patients with cirrhosis. </a:t>
            </a:r>
          </a:p>
          <a:p>
            <a:pPr algn="l">
              <a:lnSpc>
                <a:spcPct val="170000"/>
              </a:lnSpc>
            </a:pPr>
            <a:r>
              <a:rPr lang="en-US" sz="2600" b="0" i="0" u="none" strike="noStrike" baseline="0" dirty="0">
                <a:latin typeface="Times New Roman" panose="02020603050405020304" pitchFamily="18" charset="0"/>
                <a:cs typeface="Times New Roman" panose="02020603050405020304" pitchFamily="18" charset="0"/>
              </a:rPr>
              <a:t>In patients with out-of-hospital cardiac arrest, a 2-day course of antibiotic therapy with amoxicillin–clavulanate resulted in a lower incidence of early onset ventilator-associated pneumonia (VAP) as compared with the group on a placebo. However, no significant between-group differences were observed for the key clinical variables, such as duration of ventilation and 28-day </a:t>
            </a:r>
            <a:r>
              <a:rPr lang="en-US" sz="2600" b="0" i="0" u="none" strike="noStrike" baseline="0" dirty="0" err="1">
                <a:latin typeface="Times New Roman" panose="02020603050405020304" pitchFamily="18" charset="0"/>
                <a:cs typeface="Times New Roman" panose="02020603050405020304" pitchFamily="18" charset="0"/>
              </a:rPr>
              <a:t>motality</a:t>
            </a:r>
            <a:endParaRPr lang="en-US" sz="2600" b="0" i="0" u="none" strike="noStrike" baseline="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31309BA0-EFDC-0BD8-65D6-4DFFE5D448EB}"/>
              </a:ext>
            </a:extLst>
          </p:cNvPr>
          <p:cNvSpPr>
            <a:spLocks noGrp="1"/>
          </p:cNvSpPr>
          <p:nvPr>
            <p:ph type="ctrTitle"/>
          </p:nvPr>
        </p:nvSpPr>
        <p:spPr>
          <a:xfrm>
            <a:off x="2928258" y="0"/>
            <a:ext cx="6093278" cy="1085170"/>
          </a:xfrm>
        </p:spPr>
        <p:txBody>
          <a:bodyPr/>
          <a:lstStyle/>
          <a:p>
            <a:r>
              <a:rPr lang="en-US" dirty="0">
                <a:latin typeface="Times New Roman" panose="02020603050405020304" pitchFamily="18" charset="0"/>
                <a:cs typeface="Times New Roman" panose="02020603050405020304" pitchFamily="18" charset="0"/>
              </a:rPr>
              <a:t>Lung</a:t>
            </a:r>
          </a:p>
        </p:txBody>
      </p:sp>
    </p:spTree>
    <p:extLst>
      <p:ext uri="{BB962C8B-B14F-4D97-AF65-F5344CB8AC3E}">
        <p14:creationId xmlns:p14="http://schemas.microsoft.com/office/powerpoint/2010/main" val="1391089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9D2365-4320-52D1-BD10-9CA286011897}"/>
              </a:ext>
            </a:extLst>
          </p:cNvPr>
          <p:cNvSpPr>
            <a:spLocks noGrp="1"/>
          </p:cNvSpPr>
          <p:nvPr>
            <p:ph type="ctrTitle"/>
          </p:nvPr>
        </p:nvSpPr>
        <p:spPr>
          <a:xfrm>
            <a:off x="3452130" y="77334"/>
            <a:ext cx="5014234" cy="1045029"/>
          </a:xfrm>
        </p:spPr>
        <p:txBody>
          <a:bodyPr>
            <a:normAutofit fontScale="90000"/>
          </a:bodyPr>
          <a:lstStyle/>
          <a:p>
            <a:pPr algn="l"/>
            <a:r>
              <a:rPr lang="en-US" dirty="0">
                <a:latin typeface="Times New Roman" panose="02020603050405020304" pitchFamily="18" charset="0"/>
                <a:cs typeface="Times New Roman" panose="02020603050405020304" pitchFamily="18" charset="0"/>
              </a:rPr>
              <a:t>ACLF definition</a:t>
            </a:r>
          </a:p>
        </p:txBody>
      </p:sp>
      <p:sp>
        <p:nvSpPr>
          <p:cNvPr id="3" name="Subtitle 2">
            <a:extLst>
              <a:ext uri="{FF2B5EF4-FFF2-40B4-BE49-F238E27FC236}">
                <a16:creationId xmlns:a16="http://schemas.microsoft.com/office/drawing/2014/main" xmlns="" id="{AB12A5E7-8DD0-9B47-2995-F36F8CC7AEE4}"/>
              </a:ext>
            </a:extLst>
          </p:cNvPr>
          <p:cNvSpPr>
            <a:spLocks noGrp="1"/>
          </p:cNvSpPr>
          <p:nvPr>
            <p:ph type="subTitle" idx="1"/>
          </p:nvPr>
        </p:nvSpPr>
        <p:spPr>
          <a:xfrm>
            <a:off x="97971" y="1122363"/>
            <a:ext cx="11005457" cy="4992687"/>
          </a:xfrm>
        </p:spPr>
        <p:txBody>
          <a:bodyPr>
            <a:normAutofit/>
          </a:bodyPr>
          <a:lstStyle/>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European Association for the Study of the Liver-Chronic Liver Failure (</a:t>
            </a:r>
            <a:r>
              <a:rPr lang="en-US" b="1" i="0" u="none" strike="noStrike" baseline="0" dirty="0">
                <a:latin typeface="Times New Roman" panose="02020603050405020304" pitchFamily="18" charset="0"/>
                <a:cs typeface="Times New Roman" panose="02020603050405020304" pitchFamily="18" charset="0"/>
              </a:rPr>
              <a:t>EASL-CLIF</a:t>
            </a:r>
            <a:r>
              <a:rPr lang="en-US" b="0" i="0" u="none" strike="noStrike" baseline="0" dirty="0">
                <a:latin typeface="Times New Roman" panose="02020603050405020304" pitchFamily="18" charset="0"/>
                <a:cs typeface="Times New Roman" panose="02020603050405020304" pitchFamily="18" charset="0"/>
              </a:rPr>
              <a:t>) consortium defines ACLF as a specific syndrome in patients with cirrhosis that is characterized by acute decompensation (AD), organ failure, and high short-term mortality. The development of ascites, HE, gastrointestinal hemorrhage, and/or bacterial infections defines AD; however, patients may develop ACLF without a history of AD. Organ failures include liver, kidney, brain, respiratory system, circulation, and coagulation, and they are assessed by the CLIF-consortium organ failures score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514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ADBAB7-70D1-CCCF-792B-5679A2CC8356}"/>
              </a:ext>
            </a:extLst>
          </p:cNvPr>
          <p:cNvSpPr txBox="1"/>
          <p:nvPr/>
        </p:nvSpPr>
        <p:spPr>
          <a:xfrm>
            <a:off x="257173" y="1107965"/>
            <a:ext cx="10907485" cy="5441939"/>
          </a:xfrm>
          <a:prstGeom prst="rect">
            <a:avLst/>
          </a:prstGeom>
          <a:noFill/>
        </p:spPr>
        <p:txBody>
          <a:bodyPr wrap="square">
            <a:spAutoFit/>
          </a:bodyPr>
          <a:lstStyle/>
          <a:p>
            <a:pPr algn="just">
              <a:lnSpc>
                <a:spcPct val="170000"/>
              </a:lnSpc>
            </a:pPr>
            <a:r>
              <a:rPr lang="en-US" sz="2600" b="0" i="0" u="none" strike="noStrike" baseline="0" dirty="0">
                <a:latin typeface="Times New Roman" panose="02020603050405020304" pitchFamily="18" charset="0"/>
                <a:cs typeface="Times New Roman" panose="02020603050405020304" pitchFamily="18" charset="0"/>
              </a:rPr>
              <a:t>In a multicenter pragmatic trial, patients on PPI had a lower risk of gastrointestinal bleeding than patients administered H2 receptor blockers, but the difference was small. Clinically, important upper gastrointestinal bleeding occurred. among ICU patients requiring mechanical ventilation, a strategy of stress ulcer prophylaxis with PPI use is marginally superior to H2 receptor blockers. </a:t>
            </a:r>
          </a:p>
          <a:p>
            <a:pPr algn="just">
              <a:lnSpc>
                <a:spcPct val="170000"/>
              </a:lnSpc>
            </a:pPr>
            <a:r>
              <a:rPr lang="en-US" sz="2600" b="0" i="0" u="none" strike="noStrike" baseline="0" dirty="0">
                <a:latin typeface="Times New Roman" panose="02020603050405020304" pitchFamily="18" charset="0"/>
                <a:cs typeface="Times New Roman" panose="02020603050405020304" pitchFamily="18" charset="0"/>
              </a:rPr>
              <a:t>PPI use may be associated with a higher risk of diarrhea and H2 blockers with a higher risk of delirium</a:t>
            </a:r>
            <a:endParaRPr lang="en-US" sz="26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D285DB92-AEBB-DA5F-DF60-7C48B91E496B}"/>
              </a:ext>
            </a:extLst>
          </p:cNvPr>
          <p:cNvSpPr txBox="1">
            <a:spLocks/>
          </p:cNvSpPr>
          <p:nvPr/>
        </p:nvSpPr>
        <p:spPr>
          <a:xfrm>
            <a:off x="4735286" y="204106"/>
            <a:ext cx="1951263" cy="11674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Lung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6227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0BF98-ABBB-61EC-F0C1-3FEBFF309E5B}"/>
              </a:ext>
            </a:extLst>
          </p:cNvPr>
          <p:cNvSpPr>
            <a:spLocks noGrp="1"/>
          </p:cNvSpPr>
          <p:nvPr>
            <p:ph type="ctrTitle"/>
          </p:nvPr>
        </p:nvSpPr>
        <p:spPr>
          <a:xfrm>
            <a:off x="1017814" y="163285"/>
            <a:ext cx="9144000" cy="1011692"/>
          </a:xfrm>
        </p:spPr>
        <p:txBody>
          <a:bodyPr/>
          <a:lstStyle/>
          <a:p>
            <a:r>
              <a:rPr lang="en-US" dirty="0">
                <a:latin typeface="Times New Roman" panose="02020603050405020304" pitchFamily="18" charset="0"/>
                <a:cs typeface="Times New Roman" panose="02020603050405020304" pitchFamily="18" charset="0"/>
              </a:rPr>
              <a:t>circulation</a:t>
            </a:r>
          </a:p>
        </p:txBody>
      </p:sp>
      <p:sp>
        <p:nvSpPr>
          <p:cNvPr id="3" name="Subtitle 2">
            <a:extLst>
              <a:ext uri="{FF2B5EF4-FFF2-40B4-BE49-F238E27FC236}">
                <a16:creationId xmlns:a16="http://schemas.microsoft.com/office/drawing/2014/main" xmlns="" id="{578FF23E-D4B5-5FD8-B9C2-341C4040ECAB}"/>
              </a:ext>
            </a:extLst>
          </p:cNvPr>
          <p:cNvSpPr>
            <a:spLocks noGrp="1"/>
          </p:cNvSpPr>
          <p:nvPr>
            <p:ph type="subTitle" idx="1"/>
          </p:nvPr>
        </p:nvSpPr>
        <p:spPr>
          <a:xfrm>
            <a:off x="293913" y="1174977"/>
            <a:ext cx="11438165" cy="5185002"/>
          </a:xfrm>
        </p:spPr>
        <p:txBody>
          <a:bodyPr>
            <a:noAutofit/>
          </a:bodyPr>
          <a:lstStyle/>
          <a:p>
            <a:pPr algn="just"/>
            <a:r>
              <a:rPr lang="en-US" sz="2600" b="0" i="0" u="none" strike="noStrike" baseline="0" dirty="0">
                <a:solidFill>
                  <a:srgbClr val="FF0000"/>
                </a:solidFill>
                <a:latin typeface="Times New Roman" panose="02020603050405020304" pitchFamily="18" charset="0"/>
                <a:cs typeface="Times New Roman" panose="02020603050405020304" pitchFamily="18" charset="0"/>
              </a:rPr>
              <a:t>EASL-CLIF</a:t>
            </a:r>
            <a:r>
              <a:rPr lang="en-US" sz="2600" b="0" i="0" u="none" strike="noStrike" baseline="0" dirty="0">
                <a:latin typeface="Times New Roman" panose="02020603050405020304" pitchFamily="18" charset="0"/>
                <a:cs typeface="Times New Roman" panose="02020603050405020304" pitchFamily="18" charset="0"/>
              </a:rPr>
              <a:t> defines circulatory failure as the use of dopamine, dobutamine, norepinephrine, epinephrine, or </a:t>
            </a:r>
            <a:r>
              <a:rPr lang="en-US" sz="2600" b="0" i="0" u="none" strike="noStrike" baseline="0" dirty="0" err="1">
                <a:latin typeface="Times New Roman" panose="02020603050405020304" pitchFamily="18" charset="0"/>
                <a:cs typeface="Times New Roman" panose="02020603050405020304" pitchFamily="18" charset="0"/>
              </a:rPr>
              <a:t>terlipressin</a:t>
            </a:r>
            <a:endParaRPr lang="en-US" sz="2600" dirty="0">
              <a:latin typeface="Times New Roman" panose="02020603050405020304" pitchFamily="18" charset="0"/>
              <a:cs typeface="Times New Roman" panose="02020603050405020304" pitchFamily="18" charset="0"/>
            </a:endParaRPr>
          </a:p>
          <a:p>
            <a:pPr algn="just"/>
            <a:r>
              <a:rPr lang="en-US" sz="2600" b="0" i="0" u="none" strike="noStrike" baseline="0" dirty="0">
                <a:solidFill>
                  <a:srgbClr val="FF0000"/>
                </a:solidFill>
                <a:latin typeface="Times New Roman" panose="02020603050405020304" pitchFamily="18" charset="0"/>
                <a:cs typeface="Times New Roman" panose="02020603050405020304" pitchFamily="18" charset="0"/>
              </a:rPr>
              <a:t>NACSELD</a:t>
            </a:r>
            <a:r>
              <a:rPr lang="en-US" sz="2600" b="0" i="0" u="none" strike="noStrike" baseline="0" dirty="0">
                <a:latin typeface="Times New Roman" panose="02020603050405020304" pitchFamily="18" charset="0"/>
                <a:cs typeface="Times New Roman" panose="02020603050405020304" pitchFamily="18" charset="0"/>
              </a:rPr>
              <a:t> defines circulatory failure as an MAP  </a:t>
            </a:r>
            <a:r>
              <a:rPr lang="en-US" sz="2600" dirty="0">
                <a:latin typeface="Times New Roman" panose="02020603050405020304" pitchFamily="18" charset="0"/>
                <a:cs typeface="Times New Roman" panose="02020603050405020304" pitchFamily="18" charset="0"/>
              </a:rPr>
              <a:t>&lt;</a:t>
            </a:r>
            <a:r>
              <a:rPr lang="en-US" sz="2600" b="0" i="0" u="none" strike="noStrike" baseline="0" dirty="0">
                <a:latin typeface="Times New Roman" panose="02020603050405020304" pitchFamily="18" charset="0"/>
                <a:cs typeface="Times New Roman" panose="02020603050405020304" pitchFamily="18" charset="0"/>
              </a:rPr>
              <a:t>60 mm Hg or a fall of </a:t>
            </a:r>
            <a:r>
              <a:rPr lang="en-US" sz="2600" dirty="0">
                <a:latin typeface="Times New Roman" panose="02020603050405020304" pitchFamily="18" charset="0"/>
                <a:cs typeface="Times New Roman" panose="02020603050405020304" pitchFamily="18" charset="0"/>
              </a:rPr>
              <a:t>&gt;</a:t>
            </a:r>
            <a:r>
              <a:rPr lang="en-US" sz="2600" b="0" i="0" u="none" strike="noStrike" baseline="0" dirty="0">
                <a:latin typeface="Times New Roman" panose="02020603050405020304" pitchFamily="18" charset="0"/>
                <a:cs typeface="Times New Roman" panose="02020603050405020304" pitchFamily="18" charset="0"/>
              </a:rPr>
              <a:t>40 mm Hg in systolic blood pressure from baseline after adequate fluid resuscitation. </a:t>
            </a:r>
          </a:p>
          <a:p>
            <a:pPr algn="just"/>
            <a:r>
              <a:rPr lang="en-US" sz="2600" b="0" i="0" u="none" strike="noStrike" baseline="0" dirty="0">
                <a:latin typeface="Times New Roman" panose="02020603050405020304" pitchFamily="18" charset="0"/>
                <a:cs typeface="Times New Roman" panose="02020603050405020304" pitchFamily="18" charset="0"/>
              </a:rPr>
              <a:t>When patients with ACLF develop circulatory failure and require pressor support, </a:t>
            </a:r>
            <a:r>
              <a:rPr lang="en-US" sz="2600" b="0" i="0" u="none" strike="noStrike" baseline="0" dirty="0">
                <a:solidFill>
                  <a:srgbClr val="C00000"/>
                </a:solidFill>
                <a:latin typeface="Times New Roman" panose="02020603050405020304" pitchFamily="18" charset="0"/>
                <a:cs typeface="Times New Roman" panose="02020603050405020304" pitchFamily="18" charset="0"/>
              </a:rPr>
              <a:t>norepinephrine</a:t>
            </a:r>
            <a:r>
              <a:rPr lang="en-US" sz="2600" b="0" i="0" u="none" strike="noStrike" baseline="0" dirty="0">
                <a:latin typeface="Times New Roman" panose="02020603050405020304" pitchFamily="18" charset="0"/>
                <a:cs typeface="Times New Roman" panose="02020603050405020304" pitchFamily="18" charset="0"/>
              </a:rPr>
              <a:t> should be given because of efficacy and favorable safety profile</a:t>
            </a:r>
          </a:p>
          <a:p>
            <a:pPr algn="just"/>
            <a:r>
              <a:rPr lang="en-US" sz="2600" b="0" i="0" u="none" strike="noStrike" baseline="0" dirty="0">
                <a:latin typeface="Times New Roman" panose="02020603050405020304" pitchFamily="18" charset="0"/>
                <a:cs typeface="Times New Roman" panose="02020603050405020304" pitchFamily="18" charset="0"/>
              </a:rPr>
              <a:t>In countries without access to terlipressin, norepinephrine has also been used to treat HRS-AKI by raising the MAP 10 mm Hg. As a result, this pressor may help to preserve renal function while treating sepsis-induced hypotension.</a:t>
            </a:r>
          </a:p>
          <a:p>
            <a:pPr algn="just"/>
            <a:r>
              <a:rPr lang="en-US" sz="2600" b="0" i="0" u="none" strike="noStrike" baseline="0" dirty="0">
                <a:latin typeface="Times New Roman" panose="02020603050405020304" pitchFamily="18" charset="0"/>
                <a:cs typeface="Times New Roman" panose="02020603050405020304" pitchFamily="18" charset="0"/>
              </a:rPr>
              <a:t>In a meta-analysis, </a:t>
            </a:r>
            <a:r>
              <a:rPr lang="en-US" sz="2600" b="0" i="0" u="none" strike="noStrike" baseline="0" dirty="0">
                <a:solidFill>
                  <a:srgbClr val="FF0000"/>
                </a:solidFill>
                <a:latin typeface="Times New Roman" panose="02020603050405020304" pitchFamily="18" charset="0"/>
                <a:cs typeface="Times New Roman" panose="02020603050405020304" pitchFamily="18" charset="0"/>
              </a:rPr>
              <a:t>terlipressin when added to norepinephrine did not increase</a:t>
            </a:r>
            <a:r>
              <a:rPr lang="en-US" sz="2600" b="0" i="0" u="none" strike="noStrike" baseline="0" dirty="0">
                <a:latin typeface="Times New Roman" panose="02020603050405020304" pitchFamily="18" charset="0"/>
                <a:cs typeface="Times New Roman" panose="02020603050405020304" pitchFamily="18" charset="0"/>
              </a:rPr>
              <a:t> survival over norepinephrine alone in patient with septic shock.</a:t>
            </a:r>
          </a:p>
          <a:p>
            <a:pPr algn="just"/>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206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14189EA-4878-ED3E-711F-E57433DC096B}"/>
              </a:ext>
            </a:extLst>
          </p:cNvPr>
          <p:cNvSpPr txBox="1"/>
          <p:nvPr/>
        </p:nvSpPr>
        <p:spPr>
          <a:xfrm>
            <a:off x="332014" y="1564545"/>
            <a:ext cx="11171465" cy="3254865"/>
          </a:xfrm>
          <a:prstGeom prst="rect">
            <a:avLst/>
          </a:prstGeom>
          <a:noFill/>
        </p:spPr>
        <p:txBody>
          <a:bodyPr wrap="square">
            <a:spAutoFit/>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As cirrhosis and portal hypertension worsens, the MAP tends to decrease, and consistent data have shown that a high MAP is protective from ACLF. Some patients with cirrhosis develop cirrhotic cardiomyopathy, whose criteria have recently been updated. Specifically, systolic dysfunction is defined as left ventricular ejection fraction of </a:t>
            </a:r>
            <a:r>
              <a:rPr lang="en-US" sz="2800" dirty="0">
                <a:latin typeface="Times New Roman" panose="02020603050405020304" pitchFamily="18" charset="0"/>
                <a:cs typeface="Times New Roman" panose="02020603050405020304" pitchFamily="18" charset="0"/>
              </a:rPr>
              <a:t>&lt;</a:t>
            </a:r>
            <a:r>
              <a:rPr lang="en-US" sz="2800" b="0" i="0" u="none" strike="noStrike" baseline="0" dirty="0">
                <a:latin typeface="Times New Roman" panose="02020603050405020304" pitchFamily="18" charset="0"/>
                <a:cs typeface="Times New Roman" panose="02020603050405020304" pitchFamily="18" charset="0"/>
              </a:rPr>
              <a:t>50% </a:t>
            </a:r>
            <a:endParaRPr lang="en-US" sz="2800" dirty="0"/>
          </a:p>
        </p:txBody>
      </p:sp>
      <p:sp>
        <p:nvSpPr>
          <p:cNvPr id="4" name="Title 1">
            <a:extLst>
              <a:ext uri="{FF2B5EF4-FFF2-40B4-BE49-F238E27FC236}">
                <a16:creationId xmlns:a16="http://schemas.microsoft.com/office/drawing/2014/main" xmlns="" id="{F4F507AF-C407-775D-8A8A-7C08BFC7ABEA}"/>
              </a:ext>
            </a:extLst>
          </p:cNvPr>
          <p:cNvSpPr txBox="1">
            <a:spLocks/>
          </p:cNvSpPr>
          <p:nvPr/>
        </p:nvSpPr>
        <p:spPr>
          <a:xfrm>
            <a:off x="4640033" y="236764"/>
            <a:ext cx="4030438" cy="10116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Times New Roman" panose="02020603050405020304" pitchFamily="18" charset="0"/>
                <a:cs typeface="Times New Roman" panose="02020603050405020304" pitchFamily="18" charset="0"/>
              </a:rPr>
              <a:t>circulation</a:t>
            </a:r>
          </a:p>
        </p:txBody>
      </p:sp>
    </p:spTree>
    <p:extLst>
      <p:ext uri="{BB962C8B-B14F-4D97-AF65-F5344CB8AC3E}">
        <p14:creationId xmlns:p14="http://schemas.microsoft.com/office/powerpoint/2010/main" val="751069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54299-9517-AA81-BBE8-0C8817F4B0A7}"/>
              </a:ext>
            </a:extLst>
          </p:cNvPr>
          <p:cNvSpPr>
            <a:spLocks noGrp="1"/>
          </p:cNvSpPr>
          <p:nvPr>
            <p:ph type="ctrTitle"/>
          </p:nvPr>
        </p:nvSpPr>
        <p:spPr>
          <a:xfrm>
            <a:off x="1498146" y="122464"/>
            <a:ext cx="9144000" cy="889227"/>
          </a:xfrm>
        </p:spPr>
        <p:txBody>
          <a:bodyPr>
            <a:normAutofit fontScale="90000"/>
          </a:bodyPr>
          <a:lstStyle/>
          <a:p>
            <a:r>
              <a:rPr lang="en-US" dirty="0">
                <a:latin typeface="Times New Roman" panose="02020603050405020304" pitchFamily="18" charset="0"/>
                <a:cs typeface="Times New Roman" panose="02020603050405020304" pitchFamily="18" charset="0"/>
              </a:rPr>
              <a:t>coagulation</a:t>
            </a:r>
          </a:p>
        </p:txBody>
      </p:sp>
      <p:sp>
        <p:nvSpPr>
          <p:cNvPr id="3" name="Subtitle 2">
            <a:extLst>
              <a:ext uri="{FF2B5EF4-FFF2-40B4-BE49-F238E27FC236}">
                <a16:creationId xmlns:a16="http://schemas.microsoft.com/office/drawing/2014/main" xmlns="" id="{EC7E68B6-33FD-F5AA-2982-F3A0986EB284}"/>
              </a:ext>
            </a:extLst>
          </p:cNvPr>
          <p:cNvSpPr>
            <a:spLocks noGrp="1"/>
          </p:cNvSpPr>
          <p:nvPr>
            <p:ph type="subTitle" idx="1"/>
          </p:nvPr>
        </p:nvSpPr>
        <p:spPr>
          <a:xfrm>
            <a:off x="318407" y="1159329"/>
            <a:ext cx="11503479" cy="5331278"/>
          </a:xfrm>
        </p:spPr>
        <p:txBody>
          <a:bodyPr>
            <a:normAutofit/>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APASL requires an INR of &gt;1.5 as part of the ACLF definition</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EASL-CLIF defines coagulation failure separately as either an INR</a:t>
            </a:r>
            <a:r>
              <a:rPr lang="en-US" sz="2800" dirty="0">
                <a:latin typeface="Times New Roman" panose="02020603050405020304" pitchFamily="18" charset="0"/>
                <a:cs typeface="Times New Roman" panose="02020603050405020304" pitchFamily="18" charset="0"/>
              </a:rPr>
              <a:t>&gt;</a:t>
            </a:r>
            <a:r>
              <a:rPr lang="en-US" sz="2800" b="0" i="0" u="none" strike="noStrike" baseline="0" dirty="0">
                <a:latin typeface="Times New Roman" panose="02020603050405020304" pitchFamily="18" charset="0"/>
                <a:cs typeface="Times New Roman" panose="02020603050405020304" pitchFamily="18" charset="0"/>
              </a:rPr>
              <a:t>2.5 or platelets</a:t>
            </a:r>
            <a:r>
              <a:rPr lang="en-US" sz="2800" dirty="0">
                <a:latin typeface="Times New Roman" panose="02020603050405020304" pitchFamily="18" charset="0"/>
                <a:cs typeface="Times New Roman" panose="02020603050405020304" pitchFamily="18" charset="0"/>
              </a:rPr>
              <a:t> &lt;</a:t>
            </a:r>
            <a:r>
              <a:rPr lang="en-US" sz="2800" b="0" i="0" u="none" strike="noStrike" baseline="0" dirty="0">
                <a:latin typeface="Times New Roman" panose="02020603050405020304" pitchFamily="18" charset="0"/>
                <a:cs typeface="Times New Roman" panose="02020603050405020304" pitchFamily="18" charset="0"/>
              </a:rPr>
              <a:t>20</a:t>
            </a:r>
            <a:r>
              <a:rPr lang="en-US" sz="2800" dirty="0">
                <a:latin typeface="Times New Roman" panose="02020603050405020304" pitchFamily="18" charset="0"/>
                <a:cs typeface="Times New Roman" panose="02020603050405020304" pitchFamily="18" charset="0"/>
              </a:rPr>
              <a:t>000</a:t>
            </a:r>
            <a:r>
              <a:rPr lang="en-US" sz="2800" b="0" i="0" u="none" strike="noStrike" baseline="0" dirty="0">
                <a:latin typeface="Times New Roman" panose="02020603050405020304" pitchFamily="18" charset="0"/>
                <a:cs typeface="Times New Roman" panose="02020603050405020304" pitchFamily="18" charset="0"/>
              </a:rPr>
              <a:t>/L. </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However, neither of these parameters measure coagulation. </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recent data have clearly shown that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INR</a:t>
            </a:r>
            <a:r>
              <a:rPr lang="en-US" sz="2800" b="0" i="0" u="none" strike="noStrike" baseline="0" dirty="0">
                <a:latin typeface="Times New Roman" panose="02020603050405020304" pitchFamily="18" charset="0"/>
                <a:cs typeface="Times New Roman" panose="02020603050405020304" pitchFamily="18" charset="0"/>
              </a:rPr>
              <a:t>, although strongly linked with liver function in the absence of vitamin K deficiency,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does not measure coagulation in patients with cirrhosis. </a:t>
            </a:r>
          </a:p>
        </p:txBody>
      </p:sp>
    </p:spTree>
    <p:extLst>
      <p:ext uri="{BB962C8B-B14F-4D97-AF65-F5344CB8AC3E}">
        <p14:creationId xmlns:p14="http://schemas.microsoft.com/office/powerpoint/2010/main" val="1415374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FA07138-F64D-C309-96BF-C4237ECDEA5C}"/>
              </a:ext>
            </a:extLst>
          </p:cNvPr>
          <p:cNvSpPr txBox="1"/>
          <p:nvPr/>
        </p:nvSpPr>
        <p:spPr>
          <a:xfrm>
            <a:off x="702128" y="1165963"/>
            <a:ext cx="10972800" cy="5078313"/>
          </a:xfrm>
          <a:prstGeom prst="rect">
            <a:avLst/>
          </a:prstGeom>
          <a:noFill/>
        </p:spPr>
        <p:txBody>
          <a:bodyPr wrap="square">
            <a:spAutoFit/>
          </a:bodyPr>
          <a:lstStyle/>
          <a:p>
            <a:pPr algn="just">
              <a:lnSpc>
                <a:spcPct val="150000"/>
              </a:lnSpc>
            </a:pPr>
            <a:r>
              <a:rPr lang="en-US" sz="2400"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TEG and ROTEM </a:t>
            </a:r>
            <a:r>
              <a:rPr lang="en-US" sz="2400" b="0" i="0" u="none" strike="noStrike" baseline="0" dirty="0">
                <a:latin typeface="Times New Roman" panose="02020603050405020304" pitchFamily="18" charset="0"/>
                <a:cs typeface="Times New Roman" panose="02020603050405020304" pitchFamily="18" charset="0"/>
              </a:rPr>
              <a:t>are more physiologic than standard testing.</a:t>
            </a: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Normal TEG or ROTEM measurements in patients with compensated cirrhosis, decompensated cirrhosis, or ACLF can avoid the need for blood product transfusion in patients undergoing procedures, even when the INR is elevated. </a:t>
            </a: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In patients with variceal and nonvariceal bleeding,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TEG-guided coagulation </a:t>
            </a:r>
            <a:r>
              <a:rPr lang="en-US" sz="2400" b="0" i="0" u="none" strike="noStrike" baseline="0" dirty="0">
                <a:latin typeface="Times New Roman" panose="02020603050405020304" pitchFamily="18" charset="0"/>
                <a:cs typeface="Times New Roman" panose="02020603050405020304" pitchFamily="18" charset="0"/>
              </a:rPr>
              <a:t>assessment results in a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marked decrease in transfusions </a:t>
            </a:r>
            <a:r>
              <a:rPr lang="en-US" sz="2400" b="0" i="0" u="none" strike="noStrike" baseline="0" dirty="0">
                <a:latin typeface="Times New Roman" panose="02020603050405020304" pitchFamily="18" charset="0"/>
                <a:cs typeface="Times New Roman" panose="02020603050405020304" pitchFamily="18" charset="0"/>
              </a:rPr>
              <a:t>with no change in the risk of rebleeding</a:t>
            </a: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When these tests are not available, </a:t>
            </a:r>
            <a:r>
              <a:rPr lang="en-US" sz="2400"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fibrinogen and platelet levels</a:t>
            </a:r>
            <a:r>
              <a:rPr lang="en-US" sz="2400" b="0" i="0" u="none" strike="noStrike" baseline="0" dirty="0">
                <a:latin typeface="Times New Roman" panose="02020603050405020304" pitchFamily="18" charset="0"/>
                <a:cs typeface="Times New Roman" panose="02020603050405020304" pitchFamily="18" charset="0"/>
              </a:rPr>
              <a:t> should be evaluated.</a:t>
            </a: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No data have ever supported the use of </a:t>
            </a:r>
            <a:r>
              <a:rPr lang="en-US" sz="2400" b="0" i="0" u="none" strike="noStrike" baseline="0" dirty="0">
                <a:solidFill>
                  <a:srgbClr val="C00000"/>
                </a:solidFill>
                <a:latin typeface="Times New Roman" panose="02020603050405020304" pitchFamily="18" charset="0"/>
                <a:cs typeface="Times New Roman" panose="02020603050405020304" pitchFamily="18" charset="0"/>
              </a:rPr>
              <a:t>prophylactic transfusions </a:t>
            </a:r>
            <a:r>
              <a:rPr lang="en-US" sz="2400" b="0" i="0" u="none" strike="noStrike" baseline="0" dirty="0">
                <a:latin typeface="Times New Roman" panose="02020603050405020304" pitchFamily="18" charset="0"/>
                <a:cs typeface="Times New Roman" panose="02020603050405020304" pitchFamily="18" charset="0"/>
              </a:rPr>
              <a:t>in the absence of bleeding or the need for invasive procedures</a:t>
            </a:r>
          </a:p>
        </p:txBody>
      </p:sp>
      <p:sp>
        <p:nvSpPr>
          <p:cNvPr id="4" name="Title 1">
            <a:extLst>
              <a:ext uri="{FF2B5EF4-FFF2-40B4-BE49-F238E27FC236}">
                <a16:creationId xmlns:a16="http://schemas.microsoft.com/office/drawing/2014/main" xmlns="" id="{2ED7562F-3E8B-9258-393E-E1AD82E2FCA0}"/>
              </a:ext>
            </a:extLst>
          </p:cNvPr>
          <p:cNvSpPr txBox="1">
            <a:spLocks/>
          </p:cNvSpPr>
          <p:nvPr/>
        </p:nvSpPr>
        <p:spPr>
          <a:xfrm>
            <a:off x="4274003" y="354690"/>
            <a:ext cx="3277961" cy="6858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coagulation</a:t>
            </a:r>
          </a:p>
        </p:txBody>
      </p:sp>
    </p:spTree>
    <p:extLst>
      <p:ext uri="{BB962C8B-B14F-4D97-AF65-F5344CB8AC3E}">
        <p14:creationId xmlns:p14="http://schemas.microsoft.com/office/powerpoint/2010/main" val="132506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EF7736-BC5A-7108-4B8E-157BC32B9F53}"/>
              </a:ext>
            </a:extLst>
          </p:cNvPr>
          <p:cNvSpPr txBox="1"/>
          <p:nvPr/>
        </p:nvSpPr>
        <p:spPr>
          <a:xfrm>
            <a:off x="685800" y="904411"/>
            <a:ext cx="10589077" cy="5011949"/>
          </a:xfrm>
          <a:prstGeom prst="rect">
            <a:avLst/>
          </a:prstGeom>
          <a:noFill/>
        </p:spPr>
        <p:txBody>
          <a:bodyPr wrap="square">
            <a:spAutoFit/>
          </a:bodyPr>
          <a:lstStyle/>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when mucosal bleeding does occur or invasive procedures are required in the presence of an abnormal TEG study, </a:t>
            </a:r>
            <a:r>
              <a:rPr lang="en-US" sz="2400"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cryoprecipitate or prothrombin complex concentrate</a:t>
            </a:r>
            <a:r>
              <a:rPr lang="en-US" sz="2400" b="0" i="0" u="none" strike="noStrike" baseline="0" dirty="0">
                <a:latin typeface="Times New Roman" panose="02020603050405020304" pitchFamily="18" charset="0"/>
                <a:cs typeface="Times New Roman" panose="02020603050405020304" pitchFamily="18" charset="0"/>
              </a:rPr>
              <a:t> are the preferred low-volume alternatives to raise the fibrinogen level. </a:t>
            </a:r>
            <a:r>
              <a:rPr lang="en-US" sz="2400" b="0" i="0" u="none" strike="noStrike" baseline="0" dirty="0">
                <a:solidFill>
                  <a:srgbClr val="C00000"/>
                </a:solidFill>
                <a:latin typeface="Times New Roman" panose="02020603050405020304" pitchFamily="18" charset="0"/>
                <a:cs typeface="Times New Roman" panose="02020603050405020304" pitchFamily="18" charset="0"/>
              </a:rPr>
              <a:t>FFP</a:t>
            </a:r>
            <a:r>
              <a:rPr lang="en-US" sz="2400" b="0" i="0" u="none" strike="noStrike" baseline="0" dirty="0">
                <a:latin typeface="Times New Roman" panose="02020603050405020304" pitchFamily="18" charset="0"/>
                <a:cs typeface="Times New Roman" panose="02020603050405020304" pitchFamily="18" charset="0"/>
              </a:rPr>
              <a:t> transfusion is not recommended because its high volume increases portal hypertension and delivers not only procoagulants but also anticoagulants</a:t>
            </a: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In the presence of ACLF, a </a:t>
            </a:r>
            <a:r>
              <a:rPr lang="en-US" sz="2400" b="0" i="0" u="none" strike="noStrike" baseline="0" dirty="0" err="1">
                <a:solidFill>
                  <a:schemeClr val="accent2">
                    <a:lumMod val="75000"/>
                  </a:schemeClr>
                </a:solidFill>
                <a:latin typeface="Times New Roman" panose="02020603050405020304" pitchFamily="18" charset="0"/>
                <a:cs typeface="Times New Roman" panose="02020603050405020304" pitchFamily="18" charset="0"/>
              </a:rPr>
              <a:t>hypocoagulable</a:t>
            </a:r>
            <a:r>
              <a:rPr lang="en-US" sz="2400" b="0" i="0" u="none" strike="noStrike" baseline="0" dirty="0">
                <a:solidFill>
                  <a:schemeClr val="accent2">
                    <a:lumMod val="75000"/>
                  </a:schemeClr>
                </a:solidFill>
                <a:latin typeface="Times New Roman" panose="02020603050405020304" pitchFamily="18" charset="0"/>
                <a:cs typeface="Times New Roman" panose="02020603050405020304" pitchFamily="18" charset="0"/>
              </a:rPr>
              <a:t> TEG</a:t>
            </a:r>
            <a:r>
              <a:rPr lang="en-US" sz="2400" b="0" i="0" u="none" strike="noStrike" baseline="0" dirty="0">
                <a:latin typeface="Times New Roman" panose="02020603050405020304" pitchFamily="18" charset="0"/>
                <a:cs typeface="Times New Roman" panose="02020603050405020304" pitchFamily="18" charset="0"/>
              </a:rPr>
              <a:t> is strongly associated with systemic inflammation. Therefore, it is essential to rule out infection in all patients with ACLF, but the level of suspicion for infection in patients with ACLF and hypocoagulability should be even higher.</a:t>
            </a:r>
            <a:endParaRPr lang="en-US" sz="24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57333CC8-EFBA-D05C-DC5A-F47BA743151F}"/>
              </a:ext>
            </a:extLst>
          </p:cNvPr>
          <p:cNvSpPr txBox="1">
            <a:spLocks/>
          </p:cNvSpPr>
          <p:nvPr/>
        </p:nvSpPr>
        <p:spPr>
          <a:xfrm>
            <a:off x="4216853" y="218611"/>
            <a:ext cx="3277961" cy="6858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coagulation</a:t>
            </a:r>
          </a:p>
        </p:txBody>
      </p:sp>
    </p:spTree>
    <p:extLst>
      <p:ext uri="{BB962C8B-B14F-4D97-AF65-F5344CB8AC3E}">
        <p14:creationId xmlns:p14="http://schemas.microsoft.com/office/powerpoint/2010/main" val="459283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CB39ADB-EFAB-32C0-81CD-884F78899F18}"/>
              </a:ext>
            </a:extLst>
          </p:cNvPr>
          <p:cNvSpPr>
            <a:spLocks noGrp="1"/>
          </p:cNvSpPr>
          <p:nvPr>
            <p:ph type="subTitle" idx="1"/>
          </p:nvPr>
        </p:nvSpPr>
        <p:spPr>
          <a:xfrm>
            <a:off x="334735" y="1199469"/>
            <a:ext cx="11519807" cy="5323795"/>
          </a:xfrm>
        </p:spPr>
        <p:txBody>
          <a:bodyPr>
            <a:normAutofit fontScale="92500" lnSpcReduction="10000"/>
          </a:bodyPr>
          <a:lstStyle/>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In patients with cirrhosis without ACLF, a rebalancing in coagulation occurs; however, in specific circumstances, </a:t>
            </a:r>
            <a:r>
              <a:rPr lang="en-US" b="0" i="0" u="none" strike="noStrike" baseline="0" dirty="0">
                <a:solidFill>
                  <a:srgbClr val="C00000"/>
                </a:solidFill>
                <a:latin typeface="Times New Roman" panose="02020603050405020304" pitchFamily="18" charset="0"/>
                <a:cs typeface="Times New Roman" panose="02020603050405020304" pitchFamily="18" charset="0"/>
              </a:rPr>
              <a:t>hypercoagulability</a:t>
            </a:r>
            <a:r>
              <a:rPr lang="en-US" b="0" i="0" u="none" strike="noStrike" baseline="0" dirty="0">
                <a:latin typeface="Times New Roman" panose="02020603050405020304" pitchFamily="18" charset="0"/>
                <a:cs typeface="Times New Roman" panose="02020603050405020304" pitchFamily="18" charset="0"/>
              </a:rPr>
              <a:t> can be found. </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This is particularly true in areas of low and turbulent flow, such as the </a:t>
            </a:r>
            <a:r>
              <a:rPr lang="en-US" b="0" i="0" u="none" strike="noStrike" baseline="0" dirty="0">
                <a:solidFill>
                  <a:srgbClr val="C00000"/>
                </a:solidFill>
                <a:latin typeface="Times New Roman" panose="02020603050405020304" pitchFamily="18" charset="0"/>
                <a:cs typeface="Times New Roman" panose="02020603050405020304" pitchFamily="18" charset="0"/>
              </a:rPr>
              <a:t>portal venous system</a:t>
            </a:r>
            <a:r>
              <a:rPr lang="en-US" b="0" i="0" u="none" strike="noStrike" baseline="0" dirty="0">
                <a:latin typeface="Times New Roman" panose="02020603050405020304" pitchFamily="18" charset="0"/>
                <a:cs typeface="Times New Roman" panose="02020603050405020304" pitchFamily="18" charset="0"/>
              </a:rPr>
              <a:t>. </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One study showed not only a decreased rate of portal vein thrombosis but also a lower rate of decompensation in patients randomized to </a:t>
            </a:r>
            <a:r>
              <a:rPr lang="en-US"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LMWH</a:t>
            </a:r>
            <a:r>
              <a:rPr lang="en-US" b="0" i="0" u="none" strike="noStrike" baseline="0" dirty="0">
                <a:latin typeface="Times New Roman" panose="02020603050405020304" pitchFamily="18" charset="0"/>
                <a:cs typeface="Times New Roman" panose="02020603050405020304" pitchFamily="18" charset="0"/>
              </a:rPr>
              <a:t> compared with placebo. </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full-dose anticoagulation should be used in patients with acute thromboembolic events, especially symptomatic acute portal vein thrombosis in the absence of contraindications</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patients with recent bleeding (variceal hemorrhage before banding ulcers have healed and nonvariceal hemorrhage before healing has been achieved) and </a:t>
            </a:r>
            <a:r>
              <a:rPr lang="en-US" b="0" i="0" u="none" strike="noStrike" baseline="0" dirty="0" err="1">
                <a:latin typeface="Times New Roman" panose="02020603050405020304" pitchFamily="18" charset="0"/>
                <a:cs typeface="Times New Roman" panose="02020603050405020304" pitchFamily="18" charset="0"/>
              </a:rPr>
              <a:t>significan</a:t>
            </a:r>
            <a:r>
              <a:rPr lang="en-US" b="0" i="0" u="none" strike="noStrike" baseline="0" dirty="0">
                <a:latin typeface="Times New Roman" panose="02020603050405020304" pitchFamily="18" charset="0"/>
                <a:cs typeface="Times New Roman" panose="02020603050405020304" pitchFamily="18" charset="0"/>
              </a:rPr>
              <a:t> thrombocytopenia (platelets &lt;50000/L) are not optimal candidates for pharmacologic VTE prophylaxis</a:t>
            </a:r>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54F9A923-D852-2E53-4249-70F63F43C7A5}"/>
              </a:ext>
            </a:extLst>
          </p:cNvPr>
          <p:cNvSpPr txBox="1">
            <a:spLocks/>
          </p:cNvSpPr>
          <p:nvPr/>
        </p:nvSpPr>
        <p:spPr>
          <a:xfrm>
            <a:off x="4216853" y="218611"/>
            <a:ext cx="3277961" cy="6858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coagulation</a:t>
            </a:r>
          </a:p>
        </p:txBody>
      </p:sp>
    </p:spTree>
    <p:extLst>
      <p:ext uri="{BB962C8B-B14F-4D97-AF65-F5344CB8AC3E}">
        <p14:creationId xmlns:p14="http://schemas.microsoft.com/office/powerpoint/2010/main" val="190785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5ED27-159F-BCF3-8999-F6DABBB73925}"/>
              </a:ext>
            </a:extLst>
          </p:cNvPr>
          <p:cNvSpPr>
            <a:spLocks noGrp="1"/>
          </p:cNvSpPr>
          <p:nvPr>
            <p:ph type="title"/>
          </p:nvPr>
        </p:nvSpPr>
        <p:spPr>
          <a:xfrm>
            <a:off x="3850821" y="2391455"/>
            <a:ext cx="6762750" cy="1355952"/>
          </a:xfrm>
        </p:spPr>
        <p:txBody>
          <a:bodyPr>
            <a:normAutofit/>
          </a:bodyPr>
          <a:lstStyle/>
          <a:p>
            <a:r>
              <a:rPr lang="en-US" sz="7200" b="1" dirty="0">
                <a:latin typeface="Times New Roman" panose="02020603050405020304" pitchFamily="18" charset="0"/>
                <a:cs typeface="Times New Roman" panose="02020603050405020304" pitchFamily="18" charset="0"/>
              </a:rPr>
              <a:t>Treatment</a:t>
            </a:r>
          </a:p>
        </p:txBody>
      </p:sp>
    </p:spTree>
    <p:extLst>
      <p:ext uri="{BB962C8B-B14F-4D97-AF65-F5344CB8AC3E}">
        <p14:creationId xmlns:p14="http://schemas.microsoft.com/office/powerpoint/2010/main" val="3449378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9026725-03F5-C549-A4D7-621D214E9D96}"/>
              </a:ext>
            </a:extLst>
          </p:cNvPr>
          <p:cNvSpPr>
            <a:spLocks noGrp="1"/>
          </p:cNvSpPr>
          <p:nvPr>
            <p:ph type="subTitle" idx="1"/>
          </p:nvPr>
        </p:nvSpPr>
        <p:spPr>
          <a:xfrm>
            <a:off x="481693" y="293914"/>
            <a:ext cx="10186307" cy="4963886"/>
          </a:xfrm>
        </p:spPr>
        <p:txBody>
          <a:bodyPr>
            <a:noAutofit/>
          </a:bodyPr>
          <a:lstStyle/>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In patients without cirrhosis, septic shock is identified by the need for vasopressor support to maintain an MAP of &gt;65mmHg and serum lactate level &gt;2 mmol/L (&gt;18 mg/dL) in the absence of hypovolemia. </a:t>
            </a:r>
          </a:p>
          <a:p>
            <a:pPr algn="just">
              <a:lnSpc>
                <a:spcPct val="150000"/>
              </a:lnSpc>
            </a:pPr>
            <a:r>
              <a:rPr lang="en-US" b="0" i="0" u="none" strike="noStrike" baseline="0" dirty="0">
                <a:solidFill>
                  <a:srgbClr val="C00000"/>
                </a:solidFill>
                <a:latin typeface="Times New Roman" panose="02020603050405020304" pitchFamily="18" charset="0"/>
                <a:cs typeface="Times New Roman" panose="02020603050405020304" pitchFamily="18" charset="0"/>
              </a:rPr>
              <a:t>more than 50% </a:t>
            </a:r>
            <a:r>
              <a:rPr lang="en-US" b="0" i="0" u="none" strike="noStrike" baseline="0" dirty="0">
                <a:latin typeface="Times New Roman" panose="02020603050405020304" pitchFamily="18" charset="0"/>
                <a:cs typeface="Times New Roman" panose="02020603050405020304" pitchFamily="18" charset="0"/>
              </a:rPr>
              <a:t>of patients meeting criteria for ACLF have </a:t>
            </a:r>
            <a:r>
              <a:rPr lang="en-US" b="0" i="0" u="none" strike="noStrike" baseline="0" dirty="0">
                <a:solidFill>
                  <a:srgbClr val="C00000"/>
                </a:solidFill>
                <a:latin typeface="Times New Roman" panose="02020603050405020304" pitchFamily="18" charset="0"/>
                <a:cs typeface="Times New Roman" panose="02020603050405020304" pitchFamily="18" charset="0"/>
              </a:rPr>
              <a:t>in-hospital mortality</a:t>
            </a:r>
            <a:r>
              <a:rPr lang="en-US" b="0" i="0" u="none" strike="noStrike" baseline="0" dirty="0">
                <a:latin typeface="Times New Roman" panose="02020603050405020304" pitchFamily="18" charset="0"/>
                <a:cs typeface="Times New Roman" panose="02020603050405020304" pitchFamily="18" charset="0"/>
              </a:rPr>
              <a:t>. Intensive care management of the ACLF patient involves early goal-directed therapy, intravascular volume resuscitation, broad-spectrum antibiotic administration within 1 hour of  presentation, monitoring of tissue oxygenation, support of failing organs including consideration of artificial liver support, and LT in selected patients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209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6D75C979-C154-03E4-DA33-E9B2226451EA}"/>
              </a:ext>
            </a:extLst>
          </p:cNvPr>
          <p:cNvSpPr>
            <a:spLocks noGrp="1"/>
          </p:cNvSpPr>
          <p:nvPr>
            <p:ph type="subTitle" idx="1"/>
          </p:nvPr>
        </p:nvSpPr>
        <p:spPr>
          <a:xfrm>
            <a:off x="288471" y="480387"/>
            <a:ext cx="11903529" cy="4955721"/>
          </a:xfrm>
        </p:spPr>
        <p:txBody>
          <a:bodyPr>
            <a:noAutofit/>
          </a:bodyPr>
          <a:lstStyle/>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An </a:t>
            </a:r>
            <a:r>
              <a:rPr lang="en-US" b="0" i="0" u="none" strike="noStrike" baseline="0" dirty="0">
                <a:solidFill>
                  <a:srgbClr val="C00000"/>
                </a:solidFill>
                <a:latin typeface="Times New Roman" panose="02020603050405020304" pitchFamily="18" charset="0"/>
                <a:cs typeface="Times New Roman" panose="02020603050405020304" pitchFamily="18" charset="0"/>
              </a:rPr>
              <a:t>MAP goal of &gt;60 </a:t>
            </a:r>
            <a:r>
              <a:rPr lang="en-US" b="0" i="0" u="none" strike="noStrike" baseline="0" dirty="0">
                <a:latin typeface="Times New Roman" panose="02020603050405020304" pitchFamily="18" charset="0"/>
                <a:cs typeface="Times New Roman" panose="02020603050405020304" pitchFamily="18" charset="0"/>
              </a:rPr>
              <a:t>mm Hg in patients with cirrhosis is recommended. </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Placement of an </a:t>
            </a:r>
            <a:r>
              <a:rPr lang="en-US" b="0" i="0" u="none" strike="noStrike" baseline="0" dirty="0">
                <a:solidFill>
                  <a:srgbClr val="C00000"/>
                </a:solidFill>
                <a:latin typeface="Times New Roman" panose="02020603050405020304" pitchFamily="18" charset="0"/>
                <a:cs typeface="Times New Roman" panose="02020603050405020304" pitchFamily="18" charset="0"/>
              </a:rPr>
              <a:t>arterial line and central venous access </a:t>
            </a:r>
            <a:r>
              <a:rPr lang="en-US" b="0" i="0" u="none" strike="noStrike" baseline="0" dirty="0">
                <a:latin typeface="Times New Roman" panose="02020603050405020304" pitchFamily="18" charset="0"/>
                <a:cs typeface="Times New Roman" panose="02020603050405020304" pitchFamily="18" charset="0"/>
              </a:rPr>
              <a:t>in patients with circulatory shock is highly recommended.</a:t>
            </a:r>
          </a:p>
          <a:p>
            <a:pPr algn="just">
              <a:lnSpc>
                <a:spcPct val="150000"/>
              </a:lnSpc>
            </a:pPr>
            <a:r>
              <a:rPr lang="en-US" b="0" i="0" u="none" strike="noStrike" baseline="0" dirty="0">
                <a:solidFill>
                  <a:srgbClr val="C00000"/>
                </a:solidFill>
                <a:latin typeface="Times New Roman" panose="02020603050405020304" pitchFamily="18" charset="0"/>
                <a:cs typeface="Times New Roman" panose="02020603050405020304" pitchFamily="18" charset="0"/>
              </a:rPr>
              <a:t>Echocardiography</a:t>
            </a:r>
            <a:r>
              <a:rPr lang="en-US" b="0" i="0" u="none" strike="noStrike" baseline="0" dirty="0">
                <a:latin typeface="Times New Roman" panose="02020603050405020304" pitchFamily="18" charset="0"/>
                <a:cs typeface="Times New Roman" panose="02020603050405020304" pitchFamily="18" charset="0"/>
              </a:rPr>
              <a:t> is the preferred modality for monitoring fluid status during fluid resuscitation. </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Because patients have elevated intra-abdominal pressure because of ascites, monitoring of central venous pressure may be inaccurate. Monitoring of abdominal pressure using a bladder catheter is not recommended routinely. </a:t>
            </a:r>
          </a:p>
          <a:p>
            <a:pPr algn="just">
              <a:lnSpc>
                <a:spcPct val="150000"/>
              </a:lnSpc>
            </a:pPr>
            <a:r>
              <a:rPr lang="en-US" b="0" i="0" u="none" strike="noStrike" baseline="0" dirty="0">
                <a:latin typeface="Times New Roman" panose="02020603050405020304" pitchFamily="18" charset="0"/>
                <a:cs typeface="Times New Roman" panose="02020603050405020304" pitchFamily="18" charset="0"/>
              </a:rPr>
              <a:t>Careful </a:t>
            </a:r>
            <a:r>
              <a:rPr lang="en-US" b="0" i="0" u="none" strike="noStrike" baseline="0" dirty="0">
                <a:solidFill>
                  <a:srgbClr val="C00000"/>
                </a:solidFill>
                <a:latin typeface="Times New Roman" panose="02020603050405020304" pitchFamily="18" charset="0"/>
                <a:cs typeface="Times New Roman" panose="02020603050405020304" pitchFamily="18" charset="0"/>
              </a:rPr>
              <a:t>large-volume paracentesis </a:t>
            </a:r>
            <a:r>
              <a:rPr lang="en-US" b="0" i="0" u="none" strike="noStrike" baseline="0" dirty="0">
                <a:latin typeface="Times New Roman" panose="02020603050405020304" pitchFamily="18" charset="0"/>
                <a:cs typeface="Times New Roman" panose="02020603050405020304" pitchFamily="18" charset="0"/>
              </a:rPr>
              <a:t>is recommended in patients with tense ascites.</a:t>
            </a:r>
          </a:p>
        </p:txBody>
      </p:sp>
    </p:spTree>
    <p:extLst>
      <p:ext uri="{BB962C8B-B14F-4D97-AF65-F5344CB8AC3E}">
        <p14:creationId xmlns:p14="http://schemas.microsoft.com/office/powerpoint/2010/main" val="291351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305166B-1DA8-C188-C732-79A5401AD4D7}"/>
              </a:ext>
            </a:extLst>
          </p:cNvPr>
          <p:cNvSpPr>
            <a:spLocks noGrp="1"/>
          </p:cNvSpPr>
          <p:nvPr>
            <p:ph type="subTitle" idx="1"/>
          </p:nvPr>
        </p:nvSpPr>
        <p:spPr>
          <a:xfrm>
            <a:off x="889906" y="1575707"/>
            <a:ext cx="10776857" cy="3706586"/>
          </a:xfrm>
        </p:spPr>
        <p:txBody>
          <a:bodyPr>
            <a:normAutofit/>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North American Consortium for the Study of End-Stage Liver Disease (</a:t>
            </a:r>
            <a:r>
              <a:rPr lang="en-US" sz="2800" b="1" i="0" u="none" strike="noStrike" baseline="0" dirty="0">
                <a:latin typeface="Times New Roman" panose="02020603050405020304" pitchFamily="18" charset="0"/>
                <a:cs typeface="Times New Roman" panose="02020603050405020304" pitchFamily="18" charset="0"/>
              </a:rPr>
              <a:t>NACSELD</a:t>
            </a:r>
            <a:r>
              <a:rPr lang="en-US" sz="2800" b="0" i="0" u="none" strike="noStrike" baseline="0" dirty="0">
                <a:latin typeface="Times New Roman" panose="02020603050405020304" pitchFamily="18" charset="0"/>
                <a:cs typeface="Times New Roman" panose="02020603050405020304" pitchFamily="18" charset="0"/>
              </a:rPr>
              <a:t>) defines ACLF by the presence of at least 2 severe extrahepatic organ failures including shock, grade III/IV HE, renal replacement therapy (RRT), or mechanical ventilation</a:t>
            </a:r>
            <a:endParaRPr lang="en-US" sz="28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C8D6511C-09D4-7B22-4AC0-B5A786BA1875}"/>
              </a:ext>
            </a:extLst>
          </p:cNvPr>
          <p:cNvSpPr>
            <a:spLocks noGrp="1"/>
          </p:cNvSpPr>
          <p:nvPr>
            <p:ph type="ctrTitle"/>
          </p:nvPr>
        </p:nvSpPr>
        <p:spPr>
          <a:xfrm>
            <a:off x="3452130" y="77334"/>
            <a:ext cx="5014234" cy="1045029"/>
          </a:xfrm>
        </p:spPr>
        <p:txBody>
          <a:bodyPr>
            <a:normAutofit fontScale="90000"/>
          </a:bodyPr>
          <a:lstStyle/>
          <a:p>
            <a:pPr algn="l"/>
            <a:r>
              <a:rPr lang="en-US" dirty="0">
                <a:latin typeface="Times New Roman" panose="02020603050405020304" pitchFamily="18" charset="0"/>
                <a:cs typeface="Times New Roman" panose="02020603050405020304" pitchFamily="18" charset="0"/>
              </a:rPr>
              <a:t>ACLF definition</a:t>
            </a:r>
          </a:p>
        </p:txBody>
      </p:sp>
    </p:spTree>
    <p:extLst>
      <p:ext uri="{BB962C8B-B14F-4D97-AF65-F5344CB8AC3E}">
        <p14:creationId xmlns:p14="http://schemas.microsoft.com/office/powerpoint/2010/main" val="1319280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392E9D7-387F-0CA2-6C91-C7C1D9C392BC}"/>
              </a:ext>
            </a:extLst>
          </p:cNvPr>
          <p:cNvSpPr txBox="1"/>
          <p:nvPr/>
        </p:nvSpPr>
        <p:spPr>
          <a:xfrm>
            <a:off x="523874" y="1272685"/>
            <a:ext cx="11144251" cy="4457952"/>
          </a:xfrm>
          <a:prstGeom prst="rect">
            <a:avLst/>
          </a:prstGeom>
          <a:noFill/>
        </p:spPr>
        <p:txBody>
          <a:bodyPr wrap="square">
            <a:spAutoFit/>
          </a:bodyPr>
          <a:lstStyle/>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To assess volume status, dynamic measurements in response to fluid boluses are recommended. When the inferior vena cava is compressed by tense ascites, collapsibility is difficult to assess. Therefore, monitoring volume status by respiratory variations of the inferior vena cava may be inaccurate. A bladder catheter should be placed for monitoring urine output as a marker of volume status because </a:t>
            </a:r>
            <a:r>
              <a:rPr lang="en-US" sz="2400" b="0" i="0" u="none" strike="noStrike" baseline="0" dirty="0" err="1">
                <a:latin typeface="Times New Roman" panose="02020603050405020304" pitchFamily="18" charset="0"/>
                <a:cs typeface="Times New Roman" panose="02020603050405020304" pitchFamily="18" charset="0"/>
              </a:rPr>
              <a:t>sCr</a:t>
            </a:r>
            <a:r>
              <a:rPr lang="en-US" sz="2400" b="0" i="0" u="none" strike="noStrike" baseline="0" dirty="0">
                <a:latin typeface="Times New Roman" panose="02020603050405020304" pitchFamily="18" charset="0"/>
                <a:cs typeface="Times New Roman" panose="02020603050405020304" pitchFamily="18" charset="0"/>
              </a:rPr>
              <a:t> levels may be low in patients with sarcopenia despite renal insufficiency. </a:t>
            </a: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A pulmonary arterial catheter to monitor pulmonary arterial pressure is recommended only in patients with pulmonary arterial hypertension.</a:t>
            </a:r>
          </a:p>
        </p:txBody>
      </p:sp>
    </p:spTree>
    <p:extLst>
      <p:ext uri="{BB962C8B-B14F-4D97-AF65-F5344CB8AC3E}">
        <p14:creationId xmlns:p14="http://schemas.microsoft.com/office/powerpoint/2010/main" val="785128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37F7643-66B9-428C-96BD-E9182983F902}"/>
              </a:ext>
            </a:extLst>
          </p:cNvPr>
          <p:cNvSpPr>
            <a:spLocks noGrp="1"/>
          </p:cNvSpPr>
          <p:nvPr>
            <p:ph type="subTitle" idx="1"/>
          </p:nvPr>
        </p:nvSpPr>
        <p:spPr>
          <a:xfrm>
            <a:off x="383721" y="432707"/>
            <a:ext cx="11348358" cy="4825093"/>
          </a:xfrm>
        </p:spPr>
        <p:txBody>
          <a:bodyPr>
            <a:noAutofit/>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It is critical that effective broad-spectrum antibiotics be administered within 1 hour of ICU admission in patients with cirrhosis because every hour delay in administration of antibiotics is associated with almost doubling in mortality </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Empiric therapy with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meropenem and vancomycin </a:t>
            </a:r>
            <a:r>
              <a:rPr lang="en-US" sz="2800" b="0" i="0" u="none" strike="noStrike" baseline="0" dirty="0">
                <a:latin typeface="Times New Roman" panose="02020603050405020304" pitchFamily="18" charset="0"/>
                <a:cs typeface="Times New Roman" panose="02020603050405020304" pitchFamily="18" charset="0"/>
              </a:rPr>
              <a:t>is recommended in patients with cirrhosis and septic shock. When vancomycin-resistant Enterococcus infection is suspected, </a:t>
            </a:r>
            <a:r>
              <a:rPr lang="en-US" sz="2800" b="0" i="0" u="none" strike="noStrike" baseline="0" dirty="0">
                <a:solidFill>
                  <a:srgbClr val="00B050"/>
                </a:solidFill>
                <a:latin typeface="Times New Roman" panose="02020603050405020304" pitchFamily="18" charset="0"/>
                <a:cs typeface="Times New Roman" panose="02020603050405020304" pitchFamily="18" charset="0"/>
              </a:rPr>
              <a:t>linezolid or daptomycin </a:t>
            </a:r>
            <a:r>
              <a:rPr lang="en-US" sz="2800" b="0" i="0" u="none" strike="noStrike" baseline="0" dirty="0">
                <a:latin typeface="Times New Roman" panose="02020603050405020304" pitchFamily="18" charset="0"/>
                <a:cs typeface="Times New Roman" panose="02020603050405020304" pitchFamily="18" charset="0"/>
              </a:rPr>
              <a:t>should be used.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043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EC8146-7096-751B-FD70-1A5DB801E8B4}"/>
              </a:ext>
            </a:extLst>
          </p:cNvPr>
          <p:cNvSpPr txBox="1"/>
          <p:nvPr/>
        </p:nvSpPr>
        <p:spPr>
          <a:xfrm>
            <a:off x="489858" y="928025"/>
            <a:ext cx="11070771" cy="5831853"/>
          </a:xfrm>
          <a:prstGeom prst="rect">
            <a:avLst/>
          </a:prstGeom>
          <a:noFill/>
        </p:spPr>
        <p:txBody>
          <a:bodyPr wrap="square">
            <a:spAutoFit/>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When the MAP is &lt;60 mm Hg despite volume resuscitation,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norepinephrine</a:t>
            </a:r>
            <a:r>
              <a:rPr lang="en-US" sz="2800" b="0" i="0" u="none" strike="noStrike" baseline="0" dirty="0">
                <a:latin typeface="Times New Roman" panose="02020603050405020304" pitchFamily="18" charset="0"/>
                <a:cs typeface="Times New Roman" panose="02020603050405020304" pitchFamily="18" charset="0"/>
              </a:rPr>
              <a:t> is used as vasopressor therapy. </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Side effects of norepinephrine include arrhythmias, bradycardia, and tissue ischemia. </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Cardiac preload and inotropic function are improved by norepinephrine. </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If MAP does not increase despite norepinephrine,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hydrocortisone</a:t>
            </a:r>
            <a:r>
              <a:rPr lang="en-US" sz="2800" b="0" i="0" u="none" strike="noStrike" baseline="0" dirty="0">
                <a:latin typeface="Times New Roman" panose="02020603050405020304" pitchFamily="18" charset="0"/>
                <a:cs typeface="Times New Roman" panose="02020603050405020304" pitchFamily="18" charset="0"/>
              </a:rPr>
              <a:t> is administered in a dose of 50 mg every 6 hours. </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Although steroids are associated with improved resolution in shock, there is no long-term survival benefit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6166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3D6F15-59A1-1BC7-1118-EBD141FB56BD}"/>
              </a:ext>
            </a:extLst>
          </p:cNvPr>
          <p:cNvPicPr>
            <a:picLocks noChangeAspect="1"/>
          </p:cNvPicPr>
          <p:nvPr/>
        </p:nvPicPr>
        <p:blipFill>
          <a:blip r:embed="rId2"/>
          <a:stretch>
            <a:fillRect/>
          </a:stretch>
        </p:blipFill>
        <p:spPr>
          <a:xfrm>
            <a:off x="146957" y="359230"/>
            <a:ext cx="11674929" cy="6188528"/>
          </a:xfrm>
          <a:prstGeom prst="rect">
            <a:avLst/>
          </a:prstGeom>
        </p:spPr>
      </p:pic>
    </p:spTree>
    <p:extLst>
      <p:ext uri="{BB962C8B-B14F-4D97-AF65-F5344CB8AC3E}">
        <p14:creationId xmlns:p14="http://schemas.microsoft.com/office/powerpoint/2010/main" val="1321908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D305CB-9848-B41C-1185-BDB5922B2A75}"/>
              </a:ext>
            </a:extLst>
          </p:cNvPr>
          <p:cNvSpPr>
            <a:spLocks noGrp="1"/>
          </p:cNvSpPr>
          <p:nvPr>
            <p:ph type="ctrTitle"/>
          </p:nvPr>
        </p:nvSpPr>
        <p:spPr>
          <a:xfrm>
            <a:off x="895350" y="432708"/>
            <a:ext cx="9144000" cy="938212"/>
          </a:xfrm>
        </p:spPr>
        <p:txBody>
          <a:bodyPr>
            <a:normAutofit/>
          </a:bodyPr>
          <a:lstStyle/>
          <a:p>
            <a:r>
              <a:rPr lang="en-US" b="1" dirty="0">
                <a:latin typeface="Times New Roman" panose="02020603050405020304" pitchFamily="18" charset="0"/>
                <a:cs typeface="Times New Roman" panose="02020603050405020304" pitchFamily="18" charset="0"/>
              </a:rPr>
              <a:t>Nutrition</a:t>
            </a:r>
          </a:p>
        </p:txBody>
      </p:sp>
      <p:sp>
        <p:nvSpPr>
          <p:cNvPr id="3" name="Subtitle 2">
            <a:extLst>
              <a:ext uri="{FF2B5EF4-FFF2-40B4-BE49-F238E27FC236}">
                <a16:creationId xmlns:a16="http://schemas.microsoft.com/office/drawing/2014/main" xmlns="" id="{44E13448-F1E2-8BB4-EBD5-F12995997528}"/>
              </a:ext>
            </a:extLst>
          </p:cNvPr>
          <p:cNvSpPr>
            <a:spLocks noGrp="1"/>
          </p:cNvSpPr>
          <p:nvPr>
            <p:ph type="subTitle" idx="1"/>
          </p:nvPr>
        </p:nvSpPr>
        <p:spPr>
          <a:xfrm>
            <a:off x="424543" y="1575707"/>
            <a:ext cx="11258550" cy="4963885"/>
          </a:xfrm>
        </p:spPr>
        <p:txBody>
          <a:bodyPr>
            <a:normAutofit fontScale="92500"/>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Maintaining a daily caloric intake of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35- to 40-cal/kg</a:t>
            </a:r>
            <a:r>
              <a:rPr lang="en-US" sz="2800" b="0" i="0" u="none" strike="noStrike" baseline="0" dirty="0">
                <a:latin typeface="Times New Roman" panose="02020603050405020304" pitchFamily="18" charset="0"/>
                <a:cs typeface="Times New Roman" panose="02020603050405020304" pitchFamily="18" charset="0"/>
              </a:rPr>
              <a:t> body weight/day that includes a daily protein intake of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1.2- to 2.0-g/kg </a:t>
            </a:r>
            <a:r>
              <a:rPr lang="en-US" sz="2800" b="0" i="0" u="none" strike="noStrike" baseline="0" dirty="0">
                <a:latin typeface="Times New Roman" panose="02020603050405020304" pitchFamily="18" charset="0"/>
                <a:cs typeface="Times New Roman" panose="02020603050405020304" pitchFamily="18" charset="0"/>
              </a:rPr>
              <a:t>body weight/day is recommended</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Enteral feeding should be used if the patient is unable to meet nutritional needs by mouth alone. </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Parenteral feeding should be considered in patients who cannot meet their nutritional needs using the gastrointestinal tract or in those with an unprotected airway, such as in patients with grade 3–4 HE.</a:t>
            </a:r>
          </a:p>
        </p:txBody>
      </p:sp>
    </p:spTree>
    <p:extLst>
      <p:ext uri="{BB962C8B-B14F-4D97-AF65-F5344CB8AC3E}">
        <p14:creationId xmlns:p14="http://schemas.microsoft.com/office/powerpoint/2010/main" val="3181283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9DCE97-7B0B-D60C-AD28-5D165506A3E6}"/>
              </a:ext>
            </a:extLst>
          </p:cNvPr>
          <p:cNvSpPr>
            <a:spLocks noGrp="1"/>
          </p:cNvSpPr>
          <p:nvPr>
            <p:ph type="ctrTitle"/>
          </p:nvPr>
        </p:nvSpPr>
        <p:spPr>
          <a:xfrm>
            <a:off x="1417865" y="-236765"/>
            <a:ext cx="9144000" cy="979034"/>
          </a:xfrm>
        </p:spPr>
        <p:txBody>
          <a:bodyPr>
            <a:normAutofit/>
          </a:bodyPr>
          <a:lstStyle/>
          <a:p>
            <a:r>
              <a:rPr lang="en-US" sz="4800" b="1" dirty="0">
                <a:latin typeface="Times New Roman" panose="02020603050405020304" pitchFamily="18" charset="0"/>
                <a:cs typeface="Times New Roman" panose="02020603050405020304" pitchFamily="18" charset="0"/>
              </a:rPr>
              <a:t>Specific treatments</a:t>
            </a:r>
          </a:p>
        </p:txBody>
      </p:sp>
      <p:sp>
        <p:nvSpPr>
          <p:cNvPr id="3" name="Subtitle 2">
            <a:extLst>
              <a:ext uri="{FF2B5EF4-FFF2-40B4-BE49-F238E27FC236}">
                <a16:creationId xmlns:a16="http://schemas.microsoft.com/office/drawing/2014/main" xmlns="" id="{865E151F-8553-9F8C-42F7-49B7FA8817D8}"/>
              </a:ext>
            </a:extLst>
          </p:cNvPr>
          <p:cNvSpPr>
            <a:spLocks noGrp="1"/>
          </p:cNvSpPr>
          <p:nvPr>
            <p:ph type="subTitle" idx="1"/>
          </p:nvPr>
        </p:nvSpPr>
        <p:spPr>
          <a:xfrm>
            <a:off x="424542" y="742269"/>
            <a:ext cx="11576957" cy="5634038"/>
          </a:xfrm>
        </p:spPr>
        <p:txBody>
          <a:bodyPr>
            <a:noAutofit/>
          </a:bodyPr>
          <a:lstStyle/>
          <a:p>
            <a:pPr algn="just"/>
            <a:r>
              <a:rPr lang="en-US" b="0" i="0" u="none" strike="noStrike" baseline="0" dirty="0">
                <a:latin typeface="Times New Roman" panose="02020603050405020304" pitchFamily="18" charset="0"/>
                <a:cs typeface="Times New Roman" panose="02020603050405020304" pitchFamily="18" charset="0"/>
              </a:rPr>
              <a:t>IV albumin has been used to prevent AKI and renal failure in SBP and is also recommended to prevent post paracentesis circulatory Dysfunction.</a:t>
            </a:r>
          </a:p>
          <a:p>
            <a:pPr algn="just"/>
            <a:r>
              <a:rPr lang="en-US" b="0" i="0" u="none" strike="noStrike" baseline="0" dirty="0">
                <a:latin typeface="Times New Roman" panose="02020603050405020304" pitchFamily="18" charset="0"/>
                <a:cs typeface="Times New Roman" panose="02020603050405020304" pitchFamily="18" charset="0"/>
              </a:rPr>
              <a:t>Two studies evaluating the routine outpatient use of IV albumin came to differing conclusions:</a:t>
            </a:r>
          </a:p>
          <a:p>
            <a:pPr algn="just"/>
            <a:r>
              <a:rPr lang="en-US" b="0" i="0" u="none" strike="noStrike" baseline="0" dirty="0">
                <a:latin typeface="Times New Roman" panose="02020603050405020304" pitchFamily="18" charset="0"/>
                <a:cs typeface="Times New Roman" panose="02020603050405020304" pitchFamily="18" charset="0"/>
              </a:rPr>
              <a:t>The ANSWER trial, which included outpatients with relatively early stage decompensated cirrhosis in an open-label fashion, showed a clear improvement in mortality and cirrhosis related complications</a:t>
            </a:r>
          </a:p>
          <a:p>
            <a:pPr algn="just"/>
            <a:r>
              <a:rPr lang="en-US" b="0" i="0" u="none" strike="noStrike" baseline="0" dirty="0" err="1">
                <a:latin typeface="Times New Roman" panose="02020603050405020304" pitchFamily="18" charset="0"/>
                <a:cs typeface="Times New Roman" panose="02020603050405020304" pitchFamily="18" charset="0"/>
              </a:rPr>
              <a:t>MACHTtrial</a:t>
            </a:r>
            <a:r>
              <a:rPr lang="en-US" b="0" i="0" u="none" strike="noStrike" baseline="0" dirty="0">
                <a:latin typeface="Times New Roman" panose="02020603050405020304" pitchFamily="18" charset="0"/>
                <a:cs typeface="Times New Roman" panose="02020603050405020304" pitchFamily="18" charset="0"/>
              </a:rPr>
              <a:t>, which included more advanced patients on the LT list and included midodrine therapy, did not show benefit</a:t>
            </a:r>
          </a:p>
          <a:p>
            <a:pPr algn="just"/>
            <a:r>
              <a:rPr lang="en-US" b="0" i="0" u="none" strike="noStrike" baseline="0" dirty="0">
                <a:latin typeface="Times New Roman" panose="02020603050405020304" pitchFamily="18" charset="0"/>
                <a:cs typeface="Times New Roman" panose="02020603050405020304" pitchFamily="18" charset="0"/>
              </a:rPr>
              <a:t>Subsequent analysis of the ANSWER trial showed that reaching a serum albumin of 4.0 g/dL provided the best improvement for survival. </a:t>
            </a:r>
          </a:p>
        </p:txBody>
      </p:sp>
    </p:spTree>
    <p:extLst>
      <p:ext uri="{BB962C8B-B14F-4D97-AF65-F5344CB8AC3E}">
        <p14:creationId xmlns:p14="http://schemas.microsoft.com/office/powerpoint/2010/main" val="4246734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7388561-1F39-9C42-9369-E71FEE212179}"/>
              </a:ext>
            </a:extLst>
          </p:cNvPr>
          <p:cNvSpPr txBox="1"/>
          <p:nvPr/>
        </p:nvSpPr>
        <p:spPr>
          <a:xfrm>
            <a:off x="315686" y="187779"/>
            <a:ext cx="11560628" cy="6119945"/>
          </a:xfrm>
          <a:prstGeom prst="rect">
            <a:avLst/>
          </a:prstGeom>
          <a:noFill/>
        </p:spPr>
        <p:txBody>
          <a:bodyPr wrap="square">
            <a:spAutoFit/>
          </a:bodyPr>
          <a:lstStyle/>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recent RCT in admitted cirrhotic patients showed that daily infusion of albumin to maintain a serum </a:t>
            </a:r>
            <a:r>
              <a:rPr lang="en-US" sz="2400" b="0" i="0" u="none" strike="noStrike" baseline="0" dirty="0">
                <a:solidFill>
                  <a:srgbClr val="C00000"/>
                </a:solidFill>
                <a:latin typeface="Times New Roman" panose="02020603050405020304" pitchFamily="18" charset="0"/>
                <a:cs typeface="Times New Roman" panose="02020603050405020304" pitchFamily="18" charset="0"/>
              </a:rPr>
              <a:t>albumin of &gt;30 g/L was of no benefit</a:t>
            </a:r>
            <a:r>
              <a:rPr lang="en-US" sz="2400" b="0" i="0" u="none" strike="noStrike" baseline="0" dirty="0">
                <a:latin typeface="Times New Roman" panose="02020603050405020304" pitchFamily="18" charset="0"/>
                <a:cs typeface="Times New Roman" panose="02020603050405020304" pitchFamily="18" charset="0"/>
              </a:rPr>
              <a:t> in terms of preventing a combination of infection, renal dysfunction, or death. </a:t>
            </a: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There were more patients in the albumin arm who developed pulmonary edema and respiratory infections</a:t>
            </a:r>
          </a:p>
          <a:p>
            <a:pPr algn="just">
              <a:lnSpc>
                <a:spcPct val="150000"/>
              </a:lnSpc>
            </a:pPr>
            <a:endParaRPr lang="en-US" sz="2400" b="0" i="0" u="none" strike="noStrike" baseline="0" dirty="0">
              <a:latin typeface="Times New Roman" panose="02020603050405020304" pitchFamily="18" charset="0"/>
              <a:cs typeface="Times New Roman" panose="02020603050405020304" pitchFamily="18" charset="0"/>
            </a:endParaRPr>
          </a:p>
          <a:p>
            <a:pPr algn="just">
              <a:lnSpc>
                <a:spcPct val="150000"/>
              </a:lnSpc>
            </a:pPr>
            <a:r>
              <a:rPr lang="en-US" sz="2400" b="0" i="0" u="none" strike="noStrike" baseline="0" dirty="0">
                <a:latin typeface="Times New Roman" panose="02020603050405020304" pitchFamily="18" charset="0"/>
                <a:cs typeface="Times New Roman" panose="02020603050405020304" pitchFamily="18" charset="0"/>
              </a:rPr>
              <a:t>When </a:t>
            </a:r>
            <a:r>
              <a:rPr lang="en-US" sz="2400" b="0" i="0" u="none" strike="noStrike" baseline="0" dirty="0">
                <a:solidFill>
                  <a:srgbClr val="C00000"/>
                </a:solidFill>
                <a:latin typeface="Times New Roman" panose="02020603050405020304" pitchFamily="18" charset="0"/>
                <a:cs typeface="Times New Roman" panose="02020603050405020304" pitchFamily="18" charset="0"/>
              </a:rPr>
              <a:t>rapid volume expansion is required, 5% albumin </a:t>
            </a:r>
            <a:r>
              <a:rPr lang="en-US" sz="2400" b="0" i="0" u="none" strike="noStrike" baseline="0" dirty="0">
                <a:latin typeface="Times New Roman" panose="02020603050405020304" pitchFamily="18" charset="0"/>
                <a:cs typeface="Times New Roman" panose="02020603050405020304" pitchFamily="18" charset="0"/>
              </a:rPr>
              <a:t>is used. The expansion in volume is approximately equal to the volume of 5% albumin infused and occurs within about 15 minutes. When 25% albumin is used, the volume expansion is 3.5–5 times the volume infused, but takes longer to achieve. In patients with cirrhosis who have longstanding hypervolemia, 25% albumin is preferred.</a:t>
            </a:r>
          </a:p>
        </p:txBody>
      </p:sp>
    </p:spTree>
    <p:extLst>
      <p:ext uri="{BB962C8B-B14F-4D97-AF65-F5344CB8AC3E}">
        <p14:creationId xmlns:p14="http://schemas.microsoft.com/office/powerpoint/2010/main" val="9038644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4FB226-1CFC-1028-D235-8605889B24AE}"/>
              </a:ext>
            </a:extLst>
          </p:cNvPr>
          <p:cNvSpPr>
            <a:spLocks noGrp="1"/>
          </p:cNvSpPr>
          <p:nvPr>
            <p:ph type="ctrTitle"/>
          </p:nvPr>
        </p:nvSpPr>
        <p:spPr>
          <a:xfrm>
            <a:off x="1074964" y="2784701"/>
            <a:ext cx="10159093" cy="644299"/>
          </a:xfrm>
        </p:spPr>
        <p:txBody>
          <a:bodyPr>
            <a:noAutofit/>
          </a:bodyPr>
          <a:lstStyle/>
          <a:p>
            <a:r>
              <a:rPr lang="en-US" sz="4400" b="0" i="0" u="none" strike="noStrike" baseline="0" dirty="0">
                <a:solidFill>
                  <a:srgbClr val="EF3124"/>
                </a:solidFill>
                <a:latin typeface="Times New Roman" panose="02020603050405020304" pitchFamily="18" charset="0"/>
                <a:cs typeface="Times New Roman" panose="02020603050405020304" pitchFamily="18" charset="0"/>
              </a:rPr>
              <a:t>INTERVENTIONS OTHER THAN TRANSPLANT OR</a:t>
            </a:r>
            <a:br>
              <a:rPr lang="en-US" sz="4400" b="0" i="0" u="none" strike="noStrike" baseline="0" dirty="0">
                <a:solidFill>
                  <a:srgbClr val="EF3124"/>
                </a:solidFill>
                <a:latin typeface="Times New Roman" panose="02020603050405020304" pitchFamily="18" charset="0"/>
                <a:cs typeface="Times New Roman" panose="02020603050405020304" pitchFamily="18" charset="0"/>
              </a:rPr>
            </a:br>
            <a:r>
              <a:rPr lang="en-US" sz="4400" b="0" i="0" u="none" strike="noStrike" baseline="0" dirty="0">
                <a:solidFill>
                  <a:srgbClr val="EF3124"/>
                </a:solidFill>
                <a:latin typeface="Times New Roman" panose="02020603050405020304" pitchFamily="18" charset="0"/>
                <a:cs typeface="Times New Roman" panose="02020603050405020304" pitchFamily="18" charset="0"/>
              </a:rPr>
              <a:t>SPECIFIC ORGAN SUPPORT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7812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107CA-BC4F-CC8A-3110-896C24D9EEB5}"/>
              </a:ext>
            </a:extLst>
          </p:cNvPr>
          <p:cNvSpPr>
            <a:spLocks noGrp="1"/>
          </p:cNvSpPr>
          <p:nvPr>
            <p:ph type="ctrTitle"/>
          </p:nvPr>
        </p:nvSpPr>
        <p:spPr>
          <a:xfrm>
            <a:off x="1287236" y="555171"/>
            <a:ext cx="9144000" cy="791256"/>
          </a:xfrm>
        </p:spPr>
        <p:txBody>
          <a:bodyPr>
            <a:noAutofit/>
          </a:bodyPr>
          <a:lstStyle/>
          <a:p>
            <a:r>
              <a:rPr lang="en-US" sz="4400" b="1" i="0" u="none" strike="noStrike" baseline="0" dirty="0">
                <a:latin typeface="Times New Roman" panose="02020603050405020304" pitchFamily="18" charset="0"/>
                <a:cs typeface="Times New Roman" panose="02020603050405020304" pitchFamily="18" charset="0"/>
              </a:rPr>
              <a:t>Liver-assist devices</a:t>
            </a:r>
            <a:br>
              <a:rPr lang="en-US" sz="4400" b="1" i="0" u="none" strike="noStrike" baseline="0" dirty="0">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2024921D-48A3-0A2A-C478-5CB3D9D5F6E7}"/>
              </a:ext>
            </a:extLst>
          </p:cNvPr>
          <p:cNvSpPr>
            <a:spLocks noGrp="1"/>
          </p:cNvSpPr>
          <p:nvPr>
            <p:ph type="subTitle" idx="1"/>
          </p:nvPr>
        </p:nvSpPr>
        <p:spPr>
          <a:xfrm>
            <a:off x="332014" y="1216480"/>
            <a:ext cx="11527972" cy="4816928"/>
          </a:xfrm>
        </p:spPr>
        <p:txBody>
          <a:bodyPr>
            <a:normAutofit lnSpcReduction="10000"/>
          </a:bodyPr>
          <a:lstStyle/>
          <a:p>
            <a:pPr algn="just"/>
            <a:r>
              <a:rPr lang="en-US" b="0" i="0" u="none" strike="noStrike" baseline="0" dirty="0">
                <a:latin typeface="Times New Roman" panose="02020603050405020304" pitchFamily="18" charset="0"/>
                <a:cs typeface="Times New Roman" panose="02020603050405020304" pitchFamily="18" charset="0"/>
              </a:rPr>
              <a:t>Artificial extracorporeal liver support systems are simple dialysis systems that allow for the removal of water-soluble and albumin-bound toxins from the patient’s plasma. </a:t>
            </a:r>
          </a:p>
          <a:p>
            <a:pPr algn="just"/>
            <a:r>
              <a:rPr lang="en-US" b="0" i="0" u="none" strike="noStrike" baseline="0" dirty="0">
                <a:latin typeface="Times New Roman" panose="02020603050405020304" pitchFamily="18" charset="0"/>
                <a:cs typeface="Times New Roman" panose="02020603050405020304" pitchFamily="18" charset="0"/>
              </a:rPr>
              <a:t>Examples of artificial extracorporeal liver support systems are molecular adsorbent recirculating system (MARS) and single-pass albumin dialysis. With these systems, the patient’s blood is dialyzed against an albumin-containing dialysate to remove the unwanted toxins </a:t>
            </a:r>
          </a:p>
          <a:p>
            <a:pPr algn="just"/>
            <a:r>
              <a:rPr lang="en-US" b="0" i="0" u="none" strike="noStrike" baseline="0" dirty="0">
                <a:latin typeface="Times New Roman" panose="02020603050405020304" pitchFamily="18" charset="0"/>
                <a:cs typeface="Times New Roman" panose="02020603050405020304" pitchFamily="18" charset="0"/>
              </a:rPr>
              <a:t>Artificial liver support systems, with or without a biological component, theoretically can take over some of the functions of the liver, but whether they provide any clinical benefit is still unclear.</a:t>
            </a:r>
          </a:p>
          <a:p>
            <a:pPr algn="just"/>
            <a:r>
              <a:rPr lang="en-US" b="0" i="0" u="none" strike="noStrike" baseline="0" dirty="0">
                <a:latin typeface="Times New Roman" panose="02020603050405020304" pitchFamily="18" charset="0"/>
                <a:cs typeface="Times New Roman" panose="02020603050405020304" pitchFamily="18" charset="0"/>
              </a:rPr>
              <a:t>Plasma exchange has been shown to improve survival in patients with acute liver failure; however, its effect in ACLF is unknown.</a:t>
            </a:r>
          </a:p>
          <a:p>
            <a:pPr algn="just"/>
            <a:r>
              <a:rPr lang="en-US" b="0" i="0" u="none" strike="noStrike" baseline="0" dirty="0">
                <a:latin typeface="Times New Roman" panose="02020603050405020304" pitchFamily="18" charset="0"/>
                <a:cs typeface="Times New Roman" panose="02020603050405020304" pitchFamily="18" charset="0"/>
              </a:rPr>
              <a:t>Improvement in short-term survival has been demonstrated using plasma exchange in patients with hepatitis B infection and ACLF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7440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22493-5812-70F2-744D-C514EBAA5D38}"/>
              </a:ext>
            </a:extLst>
          </p:cNvPr>
          <p:cNvSpPr>
            <a:spLocks noGrp="1"/>
          </p:cNvSpPr>
          <p:nvPr>
            <p:ph type="ctrTitle"/>
          </p:nvPr>
        </p:nvSpPr>
        <p:spPr>
          <a:xfrm>
            <a:off x="487135" y="244927"/>
            <a:ext cx="10746921" cy="751115"/>
          </a:xfrm>
        </p:spPr>
        <p:txBody>
          <a:bodyPr>
            <a:noAutofit/>
          </a:bodyPr>
          <a:lstStyle/>
          <a:p>
            <a:r>
              <a:rPr lang="en-US" sz="4400" b="1" i="0" u="none" strike="noStrike" baseline="0" dirty="0">
                <a:latin typeface="Times New Roman" panose="02020603050405020304" pitchFamily="18" charset="0"/>
                <a:cs typeface="Times New Roman" panose="02020603050405020304" pitchFamily="18" charset="0"/>
              </a:rPr>
              <a:t>Granulocyte colony-stimulating factor</a:t>
            </a:r>
            <a:endParaRPr lang="en-US" sz="4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8E3974F0-108F-B219-7878-878FB3C762E4}"/>
              </a:ext>
            </a:extLst>
          </p:cNvPr>
          <p:cNvSpPr>
            <a:spLocks noGrp="1"/>
          </p:cNvSpPr>
          <p:nvPr>
            <p:ph type="subTitle" idx="1"/>
          </p:nvPr>
        </p:nvSpPr>
        <p:spPr>
          <a:xfrm>
            <a:off x="587829" y="1232807"/>
            <a:ext cx="10956471" cy="5233307"/>
          </a:xfrm>
        </p:spPr>
        <p:txBody>
          <a:bodyPr>
            <a:normAutofit/>
          </a:bodyPr>
          <a:lstStyle/>
          <a:p>
            <a:pPr algn="just"/>
            <a:r>
              <a:rPr lang="en-US" b="0" i="0" u="none" strike="noStrike" baseline="0" dirty="0">
                <a:latin typeface="Times New Roman" panose="02020603050405020304" pitchFamily="18" charset="0"/>
                <a:cs typeface="Times New Roman" panose="02020603050405020304" pitchFamily="18" charset="0"/>
              </a:rPr>
              <a:t>A metanalysis</a:t>
            </a:r>
            <a:r>
              <a:rPr lang="en-US"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of these 2 trials conducted in Asia (India and China) including a total of 50 patients with ACLF and 52 controls (one placebo-controlled, one without any treatment) found that GCSF administration significantly reduced short-term mortality</a:t>
            </a:r>
          </a:p>
          <a:p>
            <a:pPr algn="just"/>
            <a:r>
              <a:rPr lang="en-US" b="0" i="0" u="none" strike="noStrike" baseline="0" dirty="0">
                <a:latin typeface="Times New Roman" panose="02020603050405020304" pitchFamily="18" charset="0"/>
                <a:cs typeface="Times New Roman" panose="02020603050405020304" pitchFamily="18" charset="0"/>
              </a:rPr>
              <a:t>Adverse events in the treatment arm included fever, herpes zoster reactivation, nausea, and rash</a:t>
            </a:r>
          </a:p>
          <a:p>
            <a:pPr algn="just"/>
            <a:r>
              <a:rPr lang="en-US" b="0" i="0" u="none" strike="noStrike" baseline="0" dirty="0">
                <a:latin typeface="Times New Roman" panose="02020603050405020304" pitchFamily="18" charset="0"/>
                <a:cs typeface="Times New Roman" panose="02020603050405020304" pitchFamily="18" charset="0"/>
              </a:rPr>
              <a:t>data from an RCT of 176 patients with ACLF at 18 European centers did not demonstrate a benefit of G-CSF on 90-</a:t>
            </a:r>
          </a:p>
          <a:p>
            <a:pPr algn="just"/>
            <a:r>
              <a:rPr lang="en-US" b="0" i="0" u="none" strike="noStrike" baseline="0" dirty="0">
                <a:latin typeface="Times New Roman" panose="02020603050405020304" pitchFamily="18" charset="0"/>
                <a:cs typeface="Times New Roman" panose="02020603050405020304" pitchFamily="18" charset="0"/>
              </a:rPr>
              <a:t>day or 360-day transplant-free survival, overall survival, MELD score, or the occurrence of infections </a:t>
            </a:r>
          </a:p>
          <a:p>
            <a:pPr algn="just"/>
            <a:r>
              <a:rPr lang="en-US" b="0" i="0" u="none" strike="noStrike" baseline="0" dirty="0">
                <a:latin typeface="Times New Roman" panose="02020603050405020304" pitchFamily="18" charset="0"/>
                <a:cs typeface="Times New Roman" panose="02020603050405020304" pitchFamily="18" charset="0"/>
              </a:rPr>
              <a:t>In an RCT of children (mean age 7 years) with ACLF, G-CSF administration did not reduce 30- or 60-day mortality compared with standard of care </a:t>
            </a:r>
          </a:p>
          <a:p>
            <a:pPr algn="just"/>
            <a:r>
              <a:rPr lang="en-US" b="0" i="0" u="none" strike="noStrike" baseline="0" dirty="0">
                <a:latin typeface="Times New Roman" panose="02020603050405020304" pitchFamily="18" charset="0"/>
                <a:cs typeface="Times New Roman" panose="02020603050405020304" pitchFamily="18" charset="0"/>
              </a:rPr>
              <a:t>Based on the current data, use of </a:t>
            </a:r>
            <a:r>
              <a:rPr lang="en-US" b="0" i="0" u="none" strike="noStrike" baseline="0" dirty="0">
                <a:solidFill>
                  <a:srgbClr val="C00000"/>
                </a:solidFill>
                <a:latin typeface="Times New Roman" panose="02020603050405020304" pitchFamily="18" charset="0"/>
                <a:cs typeface="Times New Roman" panose="02020603050405020304" pitchFamily="18" charset="0"/>
              </a:rPr>
              <a:t>GCSF in adults or children with ACLF cannot yet be recommended as part of routine management.</a:t>
            </a:r>
            <a:endParaRPr 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019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2DB11C5-0E56-05CA-6FA3-864A7A2B915B}"/>
              </a:ext>
            </a:extLst>
          </p:cNvPr>
          <p:cNvPicPr>
            <a:picLocks noChangeAspect="1"/>
          </p:cNvPicPr>
          <p:nvPr/>
        </p:nvPicPr>
        <p:blipFill>
          <a:blip r:embed="rId2"/>
          <a:stretch>
            <a:fillRect/>
          </a:stretch>
        </p:blipFill>
        <p:spPr>
          <a:xfrm>
            <a:off x="881743" y="547007"/>
            <a:ext cx="10311493" cy="5968093"/>
          </a:xfrm>
          <a:prstGeom prst="rect">
            <a:avLst/>
          </a:prstGeom>
        </p:spPr>
      </p:pic>
    </p:spTree>
    <p:extLst>
      <p:ext uri="{BB962C8B-B14F-4D97-AF65-F5344CB8AC3E}">
        <p14:creationId xmlns:p14="http://schemas.microsoft.com/office/powerpoint/2010/main" val="273753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CC934-E98A-03A7-73C2-003FDA0DA2B6}"/>
              </a:ext>
            </a:extLst>
          </p:cNvPr>
          <p:cNvSpPr>
            <a:spLocks noGrp="1"/>
          </p:cNvSpPr>
          <p:nvPr>
            <p:ph type="ctrTitle"/>
          </p:nvPr>
        </p:nvSpPr>
        <p:spPr>
          <a:xfrm>
            <a:off x="952500" y="408213"/>
            <a:ext cx="9144000" cy="725942"/>
          </a:xfrm>
        </p:spPr>
        <p:txBody>
          <a:bodyPr>
            <a:normAutofit/>
          </a:bodyPr>
          <a:lstStyle/>
          <a:p>
            <a:r>
              <a:rPr lang="en-US" sz="4400" b="1" i="0" u="none" strike="noStrike" baseline="0" dirty="0">
                <a:latin typeface="Times New Roman" panose="02020603050405020304" pitchFamily="18" charset="0"/>
                <a:cs typeface="Times New Roman" panose="02020603050405020304" pitchFamily="18" charset="0"/>
              </a:rPr>
              <a:t>Stem cell therapy</a:t>
            </a:r>
            <a:endParaRPr lang="en-US" sz="4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0CB58038-0A6E-44D0-948F-360DAEDF8D82}"/>
              </a:ext>
            </a:extLst>
          </p:cNvPr>
          <p:cNvSpPr>
            <a:spLocks noGrp="1"/>
          </p:cNvSpPr>
          <p:nvPr>
            <p:ph type="subTitle" idx="1"/>
          </p:nvPr>
        </p:nvSpPr>
        <p:spPr>
          <a:xfrm>
            <a:off x="473529" y="1412421"/>
            <a:ext cx="11152414" cy="5037366"/>
          </a:xfrm>
        </p:spPr>
        <p:txBody>
          <a:bodyPr>
            <a:normAutofit lnSpcReduction="10000"/>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A meta-analysis of 4 RCTs and 6 nonrandomized clinical trials (conducted in China, Iran, and Switzerland) evaluating the effect of stem cell therapy on patients with ACLF demonstrated overall decrease in total bilirubin, ALT, albumin, and MELD score at 12 months of therapy but not in INR</a:t>
            </a:r>
          </a:p>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Stem cell therapy represents a novel and promising therapeutic strategy to bridge patients with ACLF to more definitive therapy (e.g., control of acute infection, LT), but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evidence to support its use in routine clinical practice is currently insufficient.</a:t>
            </a:r>
          </a:p>
        </p:txBody>
      </p:sp>
    </p:spTree>
    <p:extLst>
      <p:ext uri="{BB962C8B-B14F-4D97-AF65-F5344CB8AC3E}">
        <p14:creationId xmlns:p14="http://schemas.microsoft.com/office/powerpoint/2010/main" val="290306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71A0CAA-FC4C-1C94-3388-A02173707227}"/>
              </a:ext>
            </a:extLst>
          </p:cNvPr>
          <p:cNvPicPr>
            <a:picLocks noChangeAspect="1"/>
          </p:cNvPicPr>
          <p:nvPr/>
        </p:nvPicPr>
        <p:blipFill>
          <a:blip r:embed="rId2"/>
          <a:stretch>
            <a:fillRect/>
          </a:stretch>
        </p:blipFill>
        <p:spPr>
          <a:xfrm>
            <a:off x="400050" y="579664"/>
            <a:ext cx="11536685" cy="5910943"/>
          </a:xfrm>
          <a:prstGeom prst="rect">
            <a:avLst/>
          </a:prstGeom>
        </p:spPr>
      </p:pic>
    </p:spTree>
    <p:extLst>
      <p:ext uri="{BB962C8B-B14F-4D97-AF65-F5344CB8AC3E}">
        <p14:creationId xmlns:p14="http://schemas.microsoft.com/office/powerpoint/2010/main" val="4272729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19DFA67-19E6-724A-F0C2-98CB7B323EC1}"/>
              </a:ext>
            </a:extLst>
          </p:cNvPr>
          <p:cNvSpPr>
            <a:spLocks noGrp="1"/>
          </p:cNvSpPr>
          <p:nvPr>
            <p:ph type="subTitle" idx="1"/>
          </p:nvPr>
        </p:nvSpPr>
        <p:spPr>
          <a:xfrm>
            <a:off x="236082" y="1122363"/>
            <a:ext cx="11446329" cy="5225142"/>
          </a:xfrm>
        </p:spPr>
        <p:txBody>
          <a:bodyPr>
            <a:noAutofit/>
          </a:bodyPr>
          <a:lstStyle/>
          <a:p>
            <a:pPr algn="just">
              <a:lnSpc>
                <a:spcPct val="150000"/>
              </a:lnSpc>
            </a:pPr>
            <a:r>
              <a:rPr lang="en-US" sz="2300" b="0" i="0" u="none" strike="noStrike" baseline="0" dirty="0">
                <a:latin typeface="Times New Roman" panose="02020603050405020304" pitchFamily="18" charset="0"/>
                <a:cs typeface="Times New Roman" panose="02020603050405020304" pitchFamily="18" charset="0"/>
              </a:rPr>
              <a:t>For the purposes of this document, we suggest the following definition: </a:t>
            </a:r>
            <a:r>
              <a:rPr lang="en-US" sz="2300" b="1" i="0" u="none" strike="noStrike" baseline="0" dirty="0">
                <a:solidFill>
                  <a:srgbClr val="002060"/>
                </a:solidFill>
                <a:latin typeface="Times New Roman" panose="02020603050405020304" pitchFamily="18" charset="0"/>
                <a:cs typeface="Times New Roman" panose="02020603050405020304" pitchFamily="18" charset="0"/>
              </a:rPr>
              <a:t>ACLF is a potentially reversible condition in patients with chronic liver disease with or without cirrhosis that is associated with the potential for multiple organ failure and mortality within 3 months in the absence of treatment of the underlying liver disease, liver support, or liver transplantation. </a:t>
            </a:r>
            <a:r>
              <a:rPr lang="en-US" sz="2300" b="0" i="0" u="none" strike="noStrike" baseline="0" dirty="0">
                <a:latin typeface="Times New Roman" panose="02020603050405020304" pitchFamily="18" charset="0"/>
                <a:cs typeface="Times New Roman" panose="02020603050405020304" pitchFamily="18" charset="0"/>
              </a:rPr>
              <a:t>ACLF recognized by the presence of chronic liver disease along with elevation in the serum bilirubin and prolongation of the INR. The presence of kidney, lung, circulatory, or brain failure supports the diagnosis. Patients with ACLF are best managed in the intensive care unit (ICU), and some may benefit from early liver transplantation.</a:t>
            </a:r>
            <a:endParaRPr lang="en-US" sz="2300"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BC1A1A90-6259-E2E4-543D-14F95225FA52}"/>
              </a:ext>
            </a:extLst>
          </p:cNvPr>
          <p:cNvSpPr>
            <a:spLocks noGrp="1"/>
          </p:cNvSpPr>
          <p:nvPr>
            <p:ph type="ctrTitle"/>
          </p:nvPr>
        </p:nvSpPr>
        <p:spPr>
          <a:xfrm>
            <a:off x="3452130" y="77334"/>
            <a:ext cx="5014234" cy="1045029"/>
          </a:xfrm>
        </p:spPr>
        <p:txBody>
          <a:bodyPr>
            <a:normAutofit fontScale="90000"/>
          </a:bodyPr>
          <a:lstStyle/>
          <a:p>
            <a:pPr algn="l"/>
            <a:r>
              <a:rPr lang="en-US" dirty="0">
                <a:latin typeface="Times New Roman" panose="02020603050405020304" pitchFamily="18" charset="0"/>
                <a:cs typeface="Times New Roman" panose="02020603050405020304" pitchFamily="18" charset="0"/>
              </a:rPr>
              <a:t>ACLF definition</a:t>
            </a:r>
          </a:p>
        </p:txBody>
      </p:sp>
    </p:spTree>
    <p:extLst>
      <p:ext uri="{BB962C8B-B14F-4D97-AF65-F5344CB8AC3E}">
        <p14:creationId xmlns:p14="http://schemas.microsoft.com/office/powerpoint/2010/main" val="955100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F5D18-4315-7931-9883-827523AFEF17}"/>
              </a:ext>
            </a:extLst>
          </p:cNvPr>
          <p:cNvSpPr>
            <a:spLocks noGrp="1"/>
          </p:cNvSpPr>
          <p:nvPr>
            <p:ph type="title"/>
          </p:nvPr>
        </p:nvSpPr>
        <p:spPr>
          <a:xfrm>
            <a:off x="609600" y="3002189"/>
            <a:ext cx="10515600" cy="1325563"/>
          </a:xfrm>
        </p:spPr>
        <p:txBody>
          <a:bodyPr>
            <a:noAutofit/>
          </a:bodyPr>
          <a:lstStyle/>
          <a:p>
            <a:pPr algn="just">
              <a:lnSpc>
                <a:spcPct val="150000"/>
              </a:lnSpc>
            </a:pPr>
            <a:r>
              <a:rPr lang="en-US" sz="2800" b="0" i="0" u="none" strike="noStrike" baseline="0" dirty="0">
                <a:latin typeface="Times New Roman" panose="02020603050405020304" pitchFamily="18" charset="0"/>
                <a:cs typeface="Times New Roman" panose="02020603050405020304" pitchFamily="18" charset="0"/>
              </a:rPr>
              <a:t>In patients with cirrhosis who are hospitalized, the NACSELD score is likely associated with futility, whereas the EASLCLIF sequential organ failure assessment score is associated with 28-day prognostication. None of the 3 society definitions is optimal for informing management change.</a:t>
            </a:r>
            <a:endParaRPr lang="en-US" sz="28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6F6F2872-2A3E-2ED8-71C0-AA12A9A95BEE}"/>
              </a:ext>
            </a:extLst>
          </p:cNvPr>
          <p:cNvSpPr txBox="1">
            <a:spLocks/>
          </p:cNvSpPr>
          <p:nvPr/>
        </p:nvSpPr>
        <p:spPr>
          <a:xfrm>
            <a:off x="3786866" y="428399"/>
            <a:ext cx="4050848" cy="11881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ACLF definition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422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34EE1E7-AA28-D3FB-7BB3-227C9262568E}"/>
              </a:ext>
            </a:extLst>
          </p:cNvPr>
          <p:cNvSpPr txBox="1"/>
          <p:nvPr/>
        </p:nvSpPr>
        <p:spPr>
          <a:xfrm>
            <a:off x="595993" y="1755322"/>
            <a:ext cx="11136086" cy="4401205"/>
          </a:xfrm>
          <a:prstGeom prst="rect">
            <a:avLst/>
          </a:prstGeom>
          <a:noFill/>
        </p:spPr>
        <p:txBody>
          <a:bodyPr wrap="square" rtlCol="0">
            <a:spAutoFit/>
          </a:bodyPr>
          <a:lstStyle/>
          <a:p>
            <a:pPr algn="just"/>
            <a:r>
              <a:rPr lang="en-US" sz="2800" b="0" i="0" u="none" strike="noStrike" baseline="0" dirty="0">
                <a:latin typeface="Times New Roman" panose="02020603050405020304" pitchFamily="18" charset="0"/>
                <a:cs typeface="Times New Roman" panose="02020603050405020304" pitchFamily="18" charset="0"/>
              </a:rPr>
              <a:t>A comparison of NACSELD and EASL-CLIF ACLF criteria suggests that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NACSELD</a:t>
            </a:r>
            <a:r>
              <a:rPr lang="en-US" sz="2800" b="0" i="0" u="none" strike="noStrike" baseline="0" dirty="0">
                <a:latin typeface="Times New Roman" panose="02020603050405020304" pitchFamily="18" charset="0"/>
                <a:cs typeface="Times New Roman" panose="02020603050405020304" pitchFamily="18" charset="0"/>
              </a:rPr>
              <a:t> criteria outperformed the EASL-CLIF ACLF classification in the </a:t>
            </a:r>
            <a:r>
              <a:rPr lang="en-US" sz="2800" b="0" i="0" u="none" strike="noStrike" baseline="0" dirty="0">
                <a:solidFill>
                  <a:srgbClr val="C00000"/>
                </a:solidFill>
                <a:latin typeface="Times New Roman" panose="02020603050405020304" pitchFamily="18" charset="0"/>
                <a:cs typeface="Times New Roman" panose="02020603050405020304" pitchFamily="18" charset="0"/>
              </a:rPr>
              <a:t>prediction of 7-day mortality</a:t>
            </a:r>
            <a:r>
              <a:rPr lang="en-US" sz="2800" b="0" i="0" u="none" strike="noStrike" baseline="0" dirty="0">
                <a:latin typeface="Times New Roman" panose="02020603050405020304" pitchFamily="18" charset="0"/>
                <a:cs typeface="Times New Roman" panose="02020603050405020304" pitchFamily="18" charset="0"/>
              </a:rPr>
              <a:t>. There was significantly higher specificity, positive predictive value and overall accuracy and comparable sensitivity and negative predictive value. However, in </a:t>
            </a:r>
            <a:r>
              <a:rPr lang="en-US" sz="2800" b="0" i="0" u="none" strike="noStrike" baseline="0" dirty="0">
                <a:solidFill>
                  <a:schemeClr val="accent6">
                    <a:lumMod val="75000"/>
                  </a:schemeClr>
                </a:solidFill>
                <a:latin typeface="Times New Roman" panose="02020603050405020304" pitchFamily="18" charset="0"/>
                <a:cs typeface="Times New Roman" panose="02020603050405020304" pitchFamily="18" charset="0"/>
              </a:rPr>
              <a:t>predicting 90-day mortality</a:t>
            </a:r>
            <a:r>
              <a:rPr lang="en-US" sz="2800" b="0" i="0" u="none" strike="noStrike" baseline="0" dirty="0">
                <a:latin typeface="Times New Roman" panose="02020603050405020304" pitchFamily="18" charset="0"/>
                <a:cs typeface="Times New Roman" panose="02020603050405020304" pitchFamily="18" charset="0"/>
              </a:rPr>
              <a:t>, NACSELD criteria had lower sensitivity and negative predictive value than EASL-CLIF ACLF criteria. It therefore seems that the </a:t>
            </a:r>
            <a:r>
              <a:rPr lang="en-US" sz="2800"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EASL-CLIF</a:t>
            </a:r>
            <a:r>
              <a:rPr lang="en-US" sz="2800" b="0" i="0" u="none" strike="noStrike" baseline="0" dirty="0">
                <a:latin typeface="Times New Roman" panose="02020603050405020304" pitchFamily="18" charset="0"/>
                <a:cs typeface="Times New Roman" panose="02020603050405020304" pitchFamily="18" charset="0"/>
              </a:rPr>
              <a:t> score may be used to </a:t>
            </a:r>
            <a:r>
              <a:rPr lang="en-US" sz="2800" b="0" i="0" u="none" strike="noStrike" baseline="0" dirty="0">
                <a:solidFill>
                  <a:schemeClr val="accent6">
                    <a:lumMod val="50000"/>
                  </a:schemeClr>
                </a:solidFill>
                <a:latin typeface="Times New Roman" panose="02020603050405020304" pitchFamily="18" charset="0"/>
                <a:cs typeface="Times New Roman" panose="02020603050405020304" pitchFamily="18" charset="0"/>
              </a:rPr>
              <a:t>prioritize patients for liver transplantation </a:t>
            </a:r>
            <a:r>
              <a:rPr lang="en-US" sz="2800" b="0" i="0" u="none" strike="noStrike" baseline="0" dirty="0">
                <a:latin typeface="Times New Roman" panose="02020603050405020304" pitchFamily="18" charset="0"/>
                <a:cs typeface="Times New Roman" panose="02020603050405020304" pitchFamily="18" charset="0"/>
              </a:rPr>
              <a:t>and the NACSELD score to exclude patients from transplantation</a:t>
            </a:r>
          </a:p>
          <a:p>
            <a:pPr algn="just"/>
            <a:endParaRPr lang="en-US" sz="2800" kern="1200" dirty="0">
              <a:solidFill>
                <a:schemeClr val="tx1"/>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FFBEB94C-0F91-2ED0-AA37-CB18B50A16F4}"/>
              </a:ext>
            </a:extLst>
          </p:cNvPr>
          <p:cNvSpPr txBox="1">
            <a:spLocks/>
          </p:cNvSpPr>
          <p:nvPr/>
        </p:nvSpPr>
        <p:spPr>
          <a:xfrm>
            <a:off x="3901166" y="383722"/>
            <a:ext cx="4156984" cy="10287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Times New Roman" panose="02020603050405020304" pitchFamily="18" charset="0"/>
                <a:cs typeface="Times New Roman" panose="02020603050405020304" pitchFamily="18" charset="0"/>
              </a:rPr>
              <a:t>ACLF definition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58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3783</Words>
  <Application>Microsoft Office PowerPoint</Application>
  <PresentationFormat>Custom</PresentationFormat>
  <Paragraphs>151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Acute-on-Chronic Liver Failure Clinical Guidelines </vt:lpstr>
      <vt:lpstr>ACLF definition</vt:lpstr>
      <vt:lpstr>ACLF definition</vt:lpstr>
      <vt:lpstr>ACLF definition</vt:lpstr>
      <vt:lpstr>PowerPoint Presentation</vt:lpstr>
      <vt:lpstr>PowerPoint Presentation</vt:lpstr>
      <vt:lpstr>ACLF definition</vt:lpstr>
      <vt:lpstr>In patients with cirrhosis who are hospitalized, the NACSELD score is likely associated with futility, whereas the EASLCLIF sequential organ failure assessment score is associated with 28-day prognostication. None of the 3 society definitions is optimal for informing management change.</vt:lpstr>
      <vt:lpstr>PowerPoint Presentation</vt:lpstr>
      <vt:lpstr>PowerPoint Presentation</vt:lpstr>
      <vt:lpstr>PowerPoint Presentation</vt:lpstr>
      <vt:lpstr>PowerPoint Presentation</vt:lpstr>
      <vt:lpstr>DIAGNOSTIC AND PROGNOSTIC BIOMARKERS FOR ACLF </vt:lpstr>
      <vt:lpstr>INDIVIDUAL ORGAN FAILURE RELATED</vt:lpstr>
      <vt:lpstr>Brain</vt:lpstr>
      <vt:lpstr>PowerPoint Presentation</vt:lpstr>
      <vt:lpstr>Brain</vt:lpstr>
      <vt:lpstr>PowerPoint Presentation</vt:lpstr>
      <vt:lpstr>Brain</vt:lpstr>
      <vt:lpstr>kidney</vt:lpstr>
      <vt:lpstr>PowerPoint Presentation</vt:lpstr>
      <vt:lpstr>kidney</vt:lpstr>
      <vt:lpstr>PowerPoint Presentation</vt:lpstr>
      <vt:lpstr>Treatment</vt:lpstr>
      <vt:lpstr>PowerPoint Presentation</vt:lpstr>
      <vt:lpstr>Treatment</vt:lpstr>
      <vt:lpstr>Prevention</vt:lpstr>
      <vt:lpstr>Lung</vt:lpstr>
      <vt:lpstr>Lung</vt:lpstr>
      <vt:lpstr>PowerPoint Presentation</vt:lpstr>
      <vt:lpstr>circulation</vt:lpstr>
      <vt:lpstr>PowerPoint Presentation</vt:lpstr>
      <vt:lpstr>coagulation</vt:lpstr>
      <vt:lpstr>PowerPoint Presentation</vt:lpstr>
      <vt:lpstr>PowerPoint Presentation</vt:lpstr>
      <vt:lpstr>PowerPoint Presentation</vt:lpstr>
      <vt:lpstr>Treatment</vt:lpstr>
      <vt:lpstr>PowerPoint Presentation</vt:lpstr>
      <vt:lpstr>PowerPoint Presentation</vt:lpstr>
      <vt:lpstr>PowerPoint Presentation</vt:lpstr>
      <vt:lpstr>PowerPoint Presentation</vt:lpstr>
      <vt:lpstr>PowerPoint Presentation</vt:lpstr>
      <vt:lpstr>PowerPoint Presentation</vt:lpstr>
      <vt:lpstr>Nutrition</vt:lpstr>
      <vt:lpstr>Specific treatments</vt:lpstr>
      <vt:lpstr>PowerPoint Presentation</vt:lpstr>
      <vt:lpstr>INTERVENTIONS OTHER THAN TRANSPLANT OR SPECIFIC ORGAN SUPPORT</vt:lpstr>
      <vt:lpstr>Liver-assist devices </vt:lpstr>
      <vt:lpstr>Granulocyte colony-stimulating factor</vt:lpstr>
      <vt:lpstr>Stem cell therapy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Acute-on-Chronic Liver Failure Clinical Guidelines </dc:title>
  <dc:creator>Mozhde Mosalla</dc:creator>
  <cp:lastModifiedBy>app7</cp:lastModifiedBy>
  <cp:revision>40</cp:revision>
  <dcterms:created xsi:type="dcterms:W3CDTF">2023-01-01T15:33:18Z</dcterms:created>
  <dcterms:modified xsi:type="dcterms:W3CDTF">2023-01-02T04:43:04Z</dcterms:modified>
</cp:coreProperties>
</file>